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301" r:id="rId3"/>
    <p:sldId id="302" r:id="rId4"/>
    <p:sldId id="333" r:id="rId5"/>
    <p:sldId id="291" r:id="rId6"/>
    <p:sldId id="283" r:id="rId7"/>
    <p:sldId id="303" r:id="rId8"/>
    <p:sldId id="294" r:id="rId9"/>
    <p:sldId id="308" r:id="rId10"/>
    <p:sldId id="309" r:id="rId11"/>
    <p:sldId id="311" r:id="rId12"/>
    <p:sldId id="312" r:id="rId13"/>
    <p:sldId id="316" r:id="rId14"/>
    <p:sldId id="317" r:id="rId15"/>
    <p:sldId id="318" r:id="rId16"/>
    <p:sldId id="314" r:id="rId17"/>
    <p:sldId id="321" r:id="rId18"/>
    <p:sldId id="319" r:id="rId19"/>
    <p:sldId id="286" r:id="rId20"/>
    <p:sldId id="331" r:id="rId21"/>
    <p:sldId id="332" r:id="rId22"/>
    <p:sldId id="325" r:id="rId23"/>
    <p:sldId id="297" r:id="rId24"/>
    <p:sldId id="327" r:id="rId25"/>
    <p:sldId id="326" r:id="rId26"/>
    <p:sldId id="324" r:id="rId27"/>
    <p:sldId id="328" r:id="rId28"/>
    <p:sldId id="329" r:id="rId29"/>
    <p:sldId id="288" r:id="rId30"/>
    <p:sldId id="306" r:id="rId31"/>
    <p:sldId id="307" r:id="rId32"/>
    <p:sldId id="310" r:id="rId33"/>
    <p:sldId id="334" r:id="rId34"/>
    <p:sldId id="335" r:id="rId35"/>
    <p:sldId id="31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48A"/>
    <a:srgbClr val="FFFFFF"/>
    <a:srgbClr val="F2F2F2"/>
    <a:srgbClr val="00B0F0"/>
    <a:srgbClr val="9495BE"/>
    <a:srgbClr val="FFFF00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473" autoAdjust="0"/>
  </p:normalViewPr>
  <p:slideViewPr>
    <p:cSldViewPr snapToGrid="0">
      <p:cViewPr varScale="1">
        <p:scale>
          <a:sx n="131" d="100"/>
          <a:sy n="131" d="100"/>
        </p:scale>
        <p:origin x="45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367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B5032E-0E79-406D-9070-4A63F3BCF6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04777-8675-4781-BC96-C78A05A1CF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348D0-A8C9-479F-A79A-F3D87F24ECB6}" type="datetimeFigureOut">
              <a:rPr lang="el-GR" smtClean="0"/>
              <a:t>4/12/2019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1DFCF-F772-413F-A2A5-5E4586FE21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D633C-8FA6-4E8A-86C9-3F3223B592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1A94D-2931-44C7-839B-FF34C08B907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42177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3428B-618E-40E2-B2C2-855AAFD530B4}" type="datetimeFigureOut">
              <a:rPr lang="el-GR" smtClean="0"/>
              <a:t>4/12/2019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E13D9-CD5E-47BA-B1CD-8D7D86A0EEC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5346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 Mobile Telecommunication 2020 standards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5G Next Generation Core (NGC), beginning with Rel-15, takes a more “clean slate” approach, designing in the concepts of CUPS, Network Slicing, Edge Computing and virtualization from the start, and also defines an elegant and flexible methodology for incorporating non-3GPP access mechanisms. 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E13D9-CD5E-47BA-B1CD-8D7D86A0EEC0}" type="slidenum">
              <a:rPr lang="el-GR" smtClean="0"/>
              <a:t>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18190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E13D9-CD5E-47BA-B1CD-8D7D86A0EEC0}" type="slidenum">
              <a:rPr lang="el-GR" smtClean="0"/>
              <a:t>29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2220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E13D9-CD5E-47BA-B1CD-8D7D86A0EEC0}" type="slidenum">
              <a:rPr lang="el-GR" smtClean="0"/>
              <a:t>35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64783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E13D9-CD5E-47BA-B1CD-8D7D86A0EEC0}" type="slidenum">
              <a:rPr lang="el-GR" smtClean="0"/>
              <a:t>6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43600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E13D9-CD5E-47BA-B1CD-8D7D86A0EEC0}" type="slidenum">
              <a:rPr lang="el-GR" smtClean="0"/>
              <a:t>12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16703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E13D9-CD5E-47BA-B1CD-8D7D86A0EEC0}" type="slidenum">
              <a:rPr lang="el-GR" smtClean="0"/>
              <a:t>13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51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E13D9-CD5E-47BA-B1CD-8D7D86A0EEC0}" type="slidenum">
              <a:rPr lang="el-GR" smtClean="0"/>
              <a:t>14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38697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E13D9-CD5E-47BA-B1CD-8D7D86A0EEC0}" type="slidenum">
              <a:rPr lang="el-GR" smtClean="0"/>
              <a:t>15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900327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E13D9-CD5E-47BA-B1CD-8D7D86A0EEC0}" type="slidenum">
              <a:rPr lang="el-GR" smtClean="0"/>
              <a:t>17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05895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E13D9-CD5E-47BA-B1CD-8D7D86A0EEC0}" type="slidenum">
              <a:rPr lang="el-GR" smtClean="0"/>
              <a:t>23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03495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E13D9-CD5E-47BA-B1CD-8D7D86A0EEC0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8663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7213580" y="3810003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4" name="Rectangle 23"/>
          <p:cNvSpPr/>
          <p:nvPr/>
        </p:nvSpPr>
        <p:spPr>
          <a:xfrm flipV="1">
            <a:off x="7213604" y="3897011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5" name="Rectangle 24"/>
          <p:cNvSpPr/>
          <p:nvPr/>
        </p:nvSpPr>
        <p:spPr>
          <a:xfrm flipV="1">
            <a:off x="7213604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1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4" y="3675529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1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ctangle 18"/>
          <p:cNvSpPr/>
          <p:nvPr/>
        </p:nvSpPr>
        <p:spPr>
          <a:xfrm>
            <a:off x="0" y="1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90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7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E4187CF5-EE6D-4F11-9C95-0A2FCC3CE289}" type="datetimeFigureOut">
              <a:rPr lang="el-GR" smtClean="0"/>
              <a:t>4/12/2019</a:t>
            </a:fld>
            <a:endParaRPr lang="el-G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el-G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7F3D0602-249B-4B7A-A267-5078E661F39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205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47800"/>
            <a:ext cx="10972800" cy="512673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7CF5-EE6D-4F11-9C95-0A2FCC3CE289}" type="datetimeFigureOut">
              <a:rPr lang="el-GR" smtClean="0"/>
              <a:t>4/12/2019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0602-249B-4B7A-A267-5078E661F39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97677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7CF5-EE6D-4F11-9C95-0A2FCC3CE289}" type="datetimeFigureOut">
              <a:rPr lang="el-GR" smtClean="0"/>
              <a:t>4/12/2019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0602-249B-4B7A-A267-5078E661F39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60780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6162"/>
            <a:ext cx="10972800" cy="85017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7CF5-EE6D-4F11-9C95-0A2FCC3CE289}" type="datetimeFigureOut">
              <a:rPr lang="el-GR" smtClean="0"/>
              <a:t>4/12/2019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0602-249B-4B7A-A267-5078E661F39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96964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2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7CF5-EE6D-4F11-9C95-0A2FCC3CE289}" type="datetimeFigureOut">
              <a:rPr lang="el-GR" smtClean="0"/>
              <a:t>4/12/2019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0602-249B-4B7A-A267-5078E661F39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12485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8557"/>
            <a:ext cx="10972800" cy="85017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6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6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7CF5-EE6D-4F11-9C95-0A2FCC3CE289}" type="datetimeFigureOut">
              <a:rPr lang="el-GR" smtClean="0"/>
              <a:t>4/12/2019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0602-249B-4B7A-A267-5078E661F39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4393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1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70" y="2244971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6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4187CF5-EE6D-4F11-9C95-0A2FCC3CE289}" type="datetimeFigureOut">
              <a:rPr lang="el-GR" smtClean="0"/>
              <a:t>4/12/2019</a:t>
            </a:fld>
            <a:endParaRPr lang="el-GR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F3D0602-249B-4B7A-A267-5078E661F39C}" type="slidenum">
              <a:rPr lang="el-GR" smtClean="0"/>
              <a:t>‹#›</a:t>
            </a:fld>
            <a:endParaRPr lang="el-GR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1645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22148"/>
            <a:ext cx="10972800" cy="838200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E4187CF5-EE6D-4F11-9C95-0A2FCC3CE289}" type="datetimeFigureOut">
              <a:rPr lang="el-GR" smtClean="0"/>
              <a:t>4/12/2019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7F3D0602-249B-4B7A-A267-5078E661F39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59730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7CF5-EE6D-4F11-9C95-0A2FCC3CE289}" type="datetimeFigureOut">
              <a:rPr lang="el-GR" smtClean="0"/>
              <a:t>4/12/2019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0602-249B-4B7A-A267-5078E661F39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39289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1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7CF5-EE6D-4F11-9C95-0A2FCC3CE289}" type="datetimeFigureOut">
              <a:rPr lang="el-GR" smtClean="0"/>
              <a:t>4/12/2019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0602-249B-4B7A-A267-5078E661F39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51655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5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10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87CF5-EE6D-4F11-9C95-0A2FCC3CE289}" type="datetimeFigureOut">
              <a:rPr lang="el-GR" smtClean="0"/>
              <a:t>4/12/2019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D0602-249B-4B7A-A267-5078E661F39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3911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20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Rectangle 28"/>
          <p:cNvSpPr/>
          <p:nvPr/>
        </p:nvSpPr>
        <p:spPr>
          <a:xfrm>
            <a:off x="0" y="2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0" name="Rectangle 29"/>
          <p:cNvSpPr/>
          <p:nvPr/>
        </p:nvSpPr>
        <p:spPr>
          <a:xfrm>
            <a:off x="4" y="308278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1" name="Rectangle 30"/>
          <p:cNvSpPr/>
          <p:nvPr/>
        </p:nvSpPr>
        <p:spPr>
          <a:xfrm flipV="1">
            <a:off x="7213580" y="360248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 flipV="1">
            <a:off x="7213604" y="440114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3" y="597628"/>
            <a:ext cx="10972800" cy="85017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512673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E4187CF5-EE6D-4F11-9C95-0A2FCC3CE289}" type="datetimeFigureOut">
              <a:rPr lang="el-GR" smtClean="0"/>
              <a:t>4/12/2019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l-GR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7F3D0602-249B-4B7A-A267-5078E661F39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3445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g"/><Relationship Id="rId11" Type="http://schemas.openxmlformats.org/officeDocument/2006/relationships/image" Target="../media/image30.jpg"/><Relationship Id="rId5" Type="http://schemas.openxmlformats.org/officeDocument/2006/relationships/image" Target="../media/image24.jpg"/><Relationship Id="rId10" Type="http://schemas.openxmlformats.org/officeDocument/2006/relationships/image" Target="../media/image29.jpe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1.png"/><Relationship Id="rId21" Type="http://schemas.openxmlformats.org/officeDocument/2006/relationships/image" Target="../media/image48.sv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2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1.svg"/><Relationship Id="rId22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9.jpe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0" Type="http://schemas.openxmlformats.org/officeDocument/2006/relationships/image" Target="../media/image73.png"/><Relationship Id="rId4" Type="http://schemas.openxmlformats.org/officeDocument/2006/relationships/image" Target="../media/image25.jp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eb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918E-E3E1-411D-BF85-CF215CAC9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079630"/>
            <a:ext cx="11277600" cy="1693865"/>
          </a:xfrm>
        </p:spPr>
        <p:txBody>
          <a:bodyPr>
            <a:noAutofit/>
          </a:bodyPr>
          <a:lstStyle/>
          <a:p>
            <a:r>
              <a:rPr lang="el-GR" sz="3600" dirty="0"/>
              <a:t>Το Διαδίκτυο των Πραγμάτων στα Δίκτυα Νέας Γενιάς: Θεωρία &amp; Πράξη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2992-5B5C-4D01-A1FB-9CAE00362D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l-GR" dirty="0"/>
              <a:t>Χρήστος Τρανώρης</a:t>
            </a:r>
          </a:p>
        </p:txBody>
      </p:sp>
      <p:pic>
        <p:nvPicPr>
          <p:cNvPr id="5" name="Picture 4" descr="A picture containing indoor, table, laptop, computer&#10;&#10;Description automatically generated">
            <a:extLst>
              <a:ext uri="{FF2B5EF4-FFF2-40B4-BE49-F238E27FC236}">
                <a16:creationId xmlns:a16="http://schemas.microsoft.com/office/drawing/2014/main" id="{D591808D-7827-4F0F-879E-90BDDAF12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06" y="3429000"/>
            <a:ext cx="4928253" cy="3122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3149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35111-4276-46D1-BBFF-3AA0B560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Υποδομή 5</a:t>
            </a:r>
            <a:r>
              <a:rPr lang="en-US" dirty="0"/>
              <a:t>G</a:t>
            </a:r>
            <a:r>
              <a:rPr lang="el-GR" dirty="0"/>
              <a:t>: Αρχιτεκτονική στο </a:t>
            </a:r>
            <a:r>
              <a:rPr lang="en-US" dirty="0"/>
              <a:t>Edge</a:t>
            </a:r>
            <a:endParaRPr lang="el-G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6CE3-E9C4-4F0F-8CDC-AC82073860B1}"/>
              </a:ext>
            </a:extLst>
          </p:cNvPr>
          <p:cNvSpPr/>
          <p:nvPr/>
        </p:nvSpPr>
        <p:spPr>
          <a:xfrm>
            <a:off x="687629" y="6291072"/>
            <a:ext cx="11139830" cy="1097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CC181E-50EF-4F5A-B4A4-A211A3B745F0}"/>
              </a:ext>
            </a:extLst>
          </p:cNvPr>
          <p:cNvGrpSpPr/>
          <p:nvPr/>
        </p:nvGrpSpPr>
        <p:grpSpPr>
          <a:xfrm>
            <a:off x="9290303" y="3846011"/>
            <a:ext cx="2435963" cy="2445061"/>
            <a:chOff x="9290303" y="3846011"/>
            <a:chExt cx="2435963" cy="24450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1EC293-F348-4711-851A-A77E42A643D5}"/>
                </a:ext>
              </a:extLst>
            </p:cNvPr>
            <p:cNvSpPr/>
            <p:nvPr/>
          </p:nvSpPr>
          <p:spPr>
            <a:xfrm>
              <a:off x="9290303" y="3846011"/>
              <a:ext cx="2435963" cy="24450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220580-2FFC-44A1-B2CC-84AF109CCA9A}"/>
                </a:ext>
              </a:extLst>
            </p:cNvPr>
            <p:cNvGrpSpPr/>
            <p:nvPr/>
          </p:nvGrpSpPr>
          <p:grpSpPr>
            <a:xfrm>
              <a:off x="9478061" y="5244998"/>
              <a:ext cx="790041" cy="1046074"/>
              <a:chOff x="5537607" y="4645153"/>
              <a:chExt cx="790041" cy="104607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E8ACD0-BB84-4A71-AB4F-B7CCA295D58F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89B3C49-C721-4AE9-8F65-B5C90920626A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26B4FCF-19EA-4303-A28B-61AA0E1DE47B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CE22BA4-62D7-4CFA-BCB4-46EB33EB102F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2584693-1ABC-48EE-8C7F-01EF24AFDA0D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2F2A97-1896-4CA7-9A4B-F8A59F60B840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768E5F-6EC5-4144-B0E6-FEA3E230A20B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B3B3B0-7E36-44DC-A728-C4BE6EA6763F}"/>
                </a:ext>
              </a:extLst>
            </p:cNvPr>
            <p:cNvGrpSpPr/>
            <p:nvPr/>
          </p:nvGrpSpPr>
          <p:grpSpPr>
            <a:xfrm>
              <a:off x="9844700" y="4957650"/>
              <a:ext cx="1007059" cy="1333422"/>
              <a:chOff x="5537607" y="4645153"/>
              <a:chExt cx="790041" cy="104607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033DFF-EE1B-4918-929D-AF32B0C2C55C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62BD20A-BC5D-40E8-9372-142FE4D14B85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654934C-EC7F-47E8-9F5E-55EC9BDBAC17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22B2D-78F9-4AE2-9BE4-B4558BD00113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DE7F76-EF7E-4E8F-AD4E-AF5B8E122D0D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A68BF49-9439-4289-AB5D-E2FF4600843A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5E84470-2BC5-4B60-8299-6CC98F9532D7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1F282D-7A2F-4F74-B74F-9C8A5EB73CE2}"/>
                </a:ext>
              </a:extLst>
            </p:cNvPr>
            <p:cNvGrpSpPr/>
            <p:nvPr/>
          </p:nvGrpSpPr>
          <p:grpSpPr>
            <a:xfrm>
              <a:off x="10268102" y="4654159"/>
              <a:ext cx="1236269" cy="1636913"/>
              <a:chOff x="5537607" y="4645153"/>
              <a:chExt cx="790041" cy="104607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AC25B3-DB8F-4F7A-B9D9-429FAF467A7E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0FD9415-1D42-4712-AE74-D93020D6C72B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77021B-E5D1-45BA-98D3-6DC8FCBDD2B3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823353-809A-4D34-9D40-78C2D8180B42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4D41DE7-D71A-45D4-8868-59DCBF4B496A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8E000FD-75D2-429C-AB97-F0CF439DC536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1C64ABC-A6AD-4AF6-A964-EEE8D38C5956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353914-7A0A-45EA-94AD-5827E396F6DB}"/>
              </a:ext>
            </a:extLst>
          </p:cNvPr>
          <p:cNvGrpSpPr/>
          <p:nvPr/>
        </p:nvGrpSpPr>
        <p:grpSpPr>
          <a:xfrm>
            <a:off x="6538229" y="5583428"/>
            <a:ext cx="534444" cy="707644"/>
            <a:chOff x="5537607" y="4645153"/>
            <a:chExt cx="790041" cy="104607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FFD6C0-EFE3-4DEE-8D9C-00FFCDB8F521}"/>
                </a:ext>
              </a:extLst>
            </p:cNvPr>
            <p:cNvSpPr/>
            <p:nvPr/>
          </p:nvSpPr>
          <p:spPr>
            <a:xfrm>
              <a:off x="5537607" y="4645153"/>
              <a:ext cx="790041" cy="1046074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F2B83A-FF7F-48FA-9366-1F2CFC5C7DDC}"/>
                </a:ext>
              </a:extLst>
            </p:cNvPr>
            <p:cNvSpPr/>
            <p:nvPr/>
          </p:nvSpPr>
          <p:spPr>
            <a:xfrm>
              <a:off x="5588813" y="4700016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C19CB9-A7ED-4917-8765-F78AC42BB60B}"/>
                </a:ext>
              </a:extLst>
            </p:cNvPr>
            <p:cNvSpPr/>
            <p:nvPr/>
          </p:nvSpPr>
          <p:spPr>
            <a:xfrm>
              <a:off x="5588813" y="4864607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30ADF9-16BA-4AFA-A0B9-AD48D18F9036}"/>
                </a:ext>
              </a:extLst>
            </p:cNvPr>
            <p:cNvSpPr/>
            <p:nvPr/>
          </p:nvSpPr>
          <p:spPr>
            <a:xfrm>
              <a:off x="5588813" y="5029198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3DACB4-EB07-4D74-8785-1F3F69E441F8}"/>
                </a:ext>
              </a:extLst>
            </p:cNvPr>
            <p:cNvSpPr/>
            <p:nvPr/>
          </p:nvSpPr>
          <p:spPr>
            <a:xfrm>
              <a:off x="5588813" y="5186477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71ADF8-3C5A-48CF-8385-3692AA38A5D7}"/>
                </a:ext>
              </a:extLst>
            </p:cNvPr>
            <p:cNvSpPr/>
            <p:nvPr/>
          </p:nvSpPr>
          <p:spPr>
            <a:xfrm>
              <a:off x="5588813" y="5351068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942D20-9638-4D09-9A6A-695BDD3EE857}"/>
                </a:ext>
              </a:extLst>
            </p:cNvPr>
            <p:cNvSpPr/>
            <p:nvPr/>
          </p:nvSpPr>
          <p:spPr>
            <a:xfrm>
              <a:off x="5588813" y="5515659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306462E-5E08-42A4-BEE1-B048554D5BC3}"/>
              </a:ext>
            </a:extLst>
          </p:cNvPr>
          <p:cNvCxnSpPr/>
          <p:nvPr/>
        </p:nvCxnSpPr>
        <p:spPr>
          <a:xfrm>
            <a:off x="7072673" y="6265665"/>
            <a:ext cx="221763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D68B349-DE53-4F7B-9CF0-1F1E5A4A72F4}"/>
              </a:ext>
            </a:extLst>
          </p:cNvPr>
          <p:cNvCxnSpPr>
            <a:cxnSpLocks/>
          </p:cNvCxnSpPr>
          <p:nvPr/>
        </p:nvCxnSpPr>
        <p:spPr>
          <a:xfrm>
            <a:off x="5469088" y="6272980"/>
            <a:ext cx="10691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42009D5-2DF7-45A2-8581-566C648836A1}"/>
              </a:ext>
            </a:extLst>
          </p:cNvPr>
          <p:cNvGrpSpPr/>
          <p:nvPr/>
        </p:nvGrpSpPr>
        <p:grpSpPr>
          <a:xfrm>
            <a:off x="4894079" y="4411948"/>
            <a:ext cx="594522" cy="1882782"/>
            <a:chOff x="4894079" y="4411948"/>
            <a:chExt cx="594522" cy="188278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E86615F-68B0-4D70-9706-E563B93445EE}"/>
                </a:ext>
              </a:extLst>
            </p:cNvPr>
            <p:cNvGrpSpPr/>
            <p:nvPr/>
          </p:nvGrpSpPr>
          <p:grpSpPr>
            <a:xfrm>
              <a:off x="4911566" y="4741402"/>
              <a:ext cx="557522" cy="1553328"/>
              <a:chOff x="3942176" y="4737745"/>
              <a:chExt cx="557522" cy="155332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492295C-17D7-4A95-8B21-A6023AF253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523" y="4740009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D96F13-E911-41A9-91EE-1D742090E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12988" y="4737745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709A954-1867-4D64-81BD-F7DCBDA58B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176" y="5841185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8AA0906-2D91-441C-95E2-114D4B8A3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6246" y="5608443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A0BA441-6ACF-4AD6-87D6-16F4C68E7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9667" y="5361995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7DD24FC-66F6-48E8-A961-24DBFB9D1B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3246" y="5838922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7F8B47B-39C8-4292-B0AF-8F62E57B1E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93426" y="5591550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8EFE673-6E14-4DD3-9850-834380A19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2217" y="5359732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1823C6E-A017-4166-A84D-335062751360}"/>
                </a:ext>
              </a:extLst>
            </p:cNvPr>
            <p:cNvSpPr/>
            <p:nvPr/>
          </p:nvSpPr>
          <p:spPr>
            <a:xfrm>
              <a:off x="4992749" y="4479639"/>
              <a:ext cx="395021" cy="39502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algn="ctr"/>
              <a:r>
                <a:rPr lang="en-US" sz="1400" b="1" dirty="0"/>
                <a:t>5G</a:t>
              </a:r>
              <a:endParaRPr lang="el-GR" sz="1400" b="1" dirty="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836C0F3A-3208-41E6-B938-9D2057FE42ED}"/>
                </a:ext>
              </a:extLst>
            </p:cNvPr>
            <p:cNvSpPr/>
            <p:nvPr/>
          </p:nvSpPr>
          <p:spPr>
            <a:xfrm rot="21248717">
              <a:off x="4894079" y="4419842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F235805-F7AE-4D26-B496-E71B60FF63D0}"/>
                </a:ext>
              </a:extLst>
            </p:cNvPr>
            <p:cNvSpPr/>
            <p:nvPr/>
          </p:nvSpPr>
          <p:spPr>
            <a:xfrm rot="351283" flipH="1">
              <a:off x="5403775" y="4411948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068E06-34D3-4AB1-8917-0462D8148B96}"/>
                </a:ext>
              </a:extLst>
            </p:cNvPr>
            <p:cNvSpPr txBox="1"/>
            <p:nvPr/>
          </p:nvSpPr>
          <p:spPr>
            <a:xfrm>
              <a:off x="4987319" y="4655602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radio</a:t>
              </a:r>
              <a:endParaRPr lang="el-GR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5A64373-0E21-4369-8B9C-77BF450B6C0F}"/>
              </a:ext>
            </a:extLst>
          </p:cNvPr>
          <p:cNvSpPr txBox="1"/>
          <p:nvPr/>
        </p:nvSpPr>
        <p:spPr>
          <a:xfrm>
            <a:off x="135555" y="1173480"/>
            <a:ext cx="4200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ETSI Multi-access Edge System Reference Architecture: MEC in NFV </a:t>
            </a:r>
          </a:p>
          <a:p>
            <a:r>
              <a:rPr lang="el-GR" b="1" dirty="0"/>
              <a:t>- </a:t>
            </a:r>
            <a:r>
              <a:rPr lang="el-GR" dirty="0"/>
              <a:t>Παρόμοια συστατικά με το </a:t>
            </a:r>
            <a:r>
              <a:rPr lang="en-US" dirty="0"/>
              <a:t>ETSI NFV</a:t>
            </a:r>
            <a:endParaRPr lang="el-GR" dirty="0"/>
          </a:p>
        </p:txBody>
      </p:sp>
      <p:pic>
        <p:nvPicPr>
          <p:cNvPr id="55" name="Picture 5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630291-3E37-4EFE-ACC2-F31CECA94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43" y="1163230"/>
            <a:ext cx="6999895" cy="52375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AA16CC28-0FA3-49BB-912C-0B3A60607997}"/>
              </a:ext>
            </a:extLst>
          </p:cNvPr>
          <p:cNvSpPr/>
          <p:nvPr/>
        </p:nvSpPr>
        <p:spPr>
          <a:xfrm>
            <a:off x="5164843" y="5101478"/>
            <a:ext cx="6006077" cy="981406"/>
          </a:xfrm>
          <a:prstGeom prst="rect">
            <a:avLst/>
          </a:prstGeom>
          <a:solidFill>
            <a:srgbClr val="FFC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Virtualized</a:t>
            </a:r>
            <a:r>
              <a:rPr lang="el-GR" b="1" dirty="0">
                <a:solidFill>
                  <a:schemeClr val="tx1"/>
                </a:solidFill>
              </a:rPr>
              <a:t>/</a:t>
            </a:r>
            <a:r>
              <a:rPr lang="en-US" b="1" dirty="0">
                <a:solidFill>
                  <a:schemeClr val="tx1"/>
                </a:solidFill>
              </a:rPr>
              <a:t>Cloud Native </a:t>
            </a:r>
            <a:r>
              <a:rPr lang="el-GR" b="1" dirty="0">
                <a:solidFill>
                  <a:schemeClr val="tx1"/>
                </a:solidFill>
              </a:rPr>
              <a:t>Υποδομή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B8DE6CB-EA98-4EFB-B727-53E9B23B56D4}"/>
              </a:ext>
            </a:extLst>
          </p:cNvPr>
          <p:cNvSpPr/>
          <p:nvPr/>
        </p:nvSpPr>
        <p:spPr>
          <a:xfrm>
            <a:off x="8153400" y="2266980"/>
            <a:ext cx="3505200" cy="838200"/>
          </a:xfrm>
          <a:prstGeom prst="rect">
            <a:avLst/>
          </a:prstGeom>
          <a:solidFill>
            <a:srgbClr val="FFC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Network Orchestration</a:t>
            </a:r>
            <a:endParaRPr lang="el-GR" b="1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E953DDD-769F-4B46-A91F-3F99A17B58D8}"/>
              </a:ext>
            </a:extLst>
          </p:cNvPr>
          <p:cNvSpPr/>
          <p:nvPr/>
        </p:nvSpPr>
        <p:spPr>
          <a:xfrm>
            <a:off x="7467600" y="1277035"/>
            <a:ext cx="3505200" cy="838200"/>
          </a:xfrm>
          <a:prstGeom prst="rect">
            <a:avLst/>
          </a:prstGeom>
          <a:solidFill>
            <a:srgbClr val="FFC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Service Orchestration</a:t>
            </a:r>
            <a:endParaRPr lang="el-GR" b="1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CFDE57-E7FD-46F3-AA41-5DB2B9A756E5}"/>
              </a:ext>
            </a:extLst>
          </p:cNvPr>
          <p:cNvSpPr/>
          <p:nvPr/>
        </p:nvSpPr>
        <p:spPr>
          <a:xfrm>
            <a:off x="6764937" y="4111533"/>
            <a:ext cx="3356977" cy="628476"/>
          </a:xfrm>
          <a:prstGeom prst="rect">
            <a:avLst/>
          </a:prstGeom>
          <a:solidFill>
            <a:srgbClr val="FFC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>
                <a:solidFill>
                  <a:schemeClr val="tx1"/>
                </a:solidFill>
              </a:rPr>
              <a:t>Υπηρεσίες </a:t>
            </a:r>
            <a:r>
              <a:rPr lang="en-US" b="1" dirty="0">
                <a:solidFill>
                  <a:schemeClr val="tx1"/>
                </a:solidFill>
              </a:rPr>
              <a:t>MEC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(IoT applications)</a:t>
            </a:r>
            <a:endParaRPr lang="el-G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11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929 0.27592 L -1.45833E-6 3.7037E-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3" y="-1333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1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-0.13346 0.25069 " pathEditMode="relative" rAng="0" ptsTypes="AA">
                                      <p:cBhvr>
                                        <p:cTn id="58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80" y="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5" grpId="1"/>
      <p:bldP spid="58" grpId="0" animBg="1"/>
      <p:bldP spid="58" grpId="1" animBg="1"/>
      <p:bldP spid="69" grpId="0" animBg="1"/>
      <p:bldP spid="69" grpId="1" animBg="1"/>
      <p:bldP spid="74" grpId="0" animBg="1"/>
      <p:bldP spid="74" grpId="1" animBg="1"/>
      <p:bldP spid="75" grpId="0" animBg="1"/>
      <p:bldP spid="7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4BCC181E-50EF-4F5A-B4A4-A211A3B745F0}"/>
              </a:ext>
            </a:extLst>
          </p:cNvPr>
          <p:cNvGrpSpPr/>
          <p:nvPr/>
        </p:nvGrpSpPr>
        <p:grpSpPr>
          <a:xfrm>
            <a:off x="9290303" y="3846011"/>
            <a:ext cx="2435963" cy="2445061"/>
            <a:chOff x="9290303" y="3846011"/>
            <a:chExt cx="2435963" cy="24450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1EC293-F348-4711-851A-A77E42A643D5}"/>
                </a:ext>
              </a:extLst>
            </p:cNvPr>
            <p:cNvSpPr/>
            <p:nvPr/>
          </p:nvSpPr>
          <p:spPr>
            <a:xfrm>
              <a:off x="9290303" y="3846011"/>
              <a:ext cx="2435963" cy="24450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220580-2FFC-44A1-B2CC-84AF109CCA9A}"/>
                </a:ext>
              </a:extLst>
            </p:cNvPr>
            <p:cNvGrpSpPr/>
            <p:nvPr/>
          </p:nvGrpSpPr>
          <p:grpSpPr>
            <a:xfrm>
              <a:off x="9478061" y="5244998"/>
              <a:ext cx="790041" cy="1046074"/>
              <a:chOff x="5537607" y="4645153"/>
              <a:chExt cx="790041" cy="104607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E8ACD0-BB84-4A71-AB4F-B7CCA295D58F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89B3C49-C721-4AE9-8F65-B5C90920626A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26B4FCF-19EA-4303-A28B-61AA0E1DE47B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CE22BA4-62D7-4CFA-BCB4-46EB33EB102F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2584693-1ABC-48EE-8C7F-01EF24AFDA0D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2F2A97-1896-4CA7-9A4B-F8A59F60B840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768E5F-6EC5-4144-B0E6-FEA3E230A20B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B3B3B0-7E36-44DC-A728-C4BE6EA6763F}"/>
                </a:ext>
              </a:extLst>
            </p:cNvPr>
            <p:cNvGrpSpPr/>
            <p:nvPr/>
          </p:nvGrpSpPr>
          <p:grpSpPr>
            <a:xfrm>
              <a:off x="9844700" y="4957650"/>
              <a:ext cx="1007059" cy="1333422"/>
              <a:chOff x="5537607" y="4645153"/>
              <a:chExt cx="790041" cy="104607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033DFF-EE1B-4918-929D-AF32B0C2C55C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62BD20A-BC5D-40E8-9372-142FE4D14B85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654934C-EC7F-47E8-9F5E-55EC9BDBAC17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22B2D-78F9-4AE2-9BE4-B4558BD00113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DE7F76-EF7E-4E8F-AD4E-AF5B8E122D0D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A68BF49-9439-4289-AB5D-E2FF4600843A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5E84470-2BC5-4B60-8299-6CC98F9532D7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1F282D-7A2F-4F74-B74F-9C8A5EB73CE2}"/>
                </a:ext>
              </a:extLst>
            </p:cNvPr>
            <p:cNvGrpSpPr/>
            <p:nvPr/>
          </p:nvGrpSpPr>
          <p:grpSpPr>
            <a:xfrm>
              <a:off x="10268102" y="4654159"/>
              <a:ext cx="1236269" cy="1636913"/>
              <a:chOff x="5537607" y="4645153"/>
              <a:chExt cx="790041" cy="104607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AC25B3-DB8F-4F7A-B9D9-429FAF467A7E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0FD9415-1D42-4712-AE74-D93020D6C72B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77021B-E5D1-45BA-98D3-6DC8FCBDD2B3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823353-809A-4D34-9D40-78C2D8180B42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4D41DE7-D71A-45D4-8868-59DCBF4B496A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8E000FD-75D2-429C-AB97-F0CF439DC536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1C64ABC-A6AD-4AF6-A964-EEE8D38C5956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</p:grpSp>
      <p:sp>
        <p:nvSpPr>
          <p:cNvPr id="66" name="Cloud 65">
            <a:extLst>
              <a:ext uri="{FF2B5EF4-FFF2-40B4-BE49-F238E27FC236}">
                <a16:creationId xmlns:a16="http://schemas.microsoft.com/office/drawing/2014/main" id="{BB5FB626-B81A-4D85-AB5A-D0D0D163564B}"/>
              </a:ext>
            </a:extLst>
          </p:cNvPr>
          <p:cNvSpPr/>
          <p:nvPr/>
        </p:nvSpPr>
        <p:spPr>
          <a:xfrm>
            <a:off x="9762260" y="5089101"/>
            <a:ext cx="1625532" cy="1150374"/>
          </a:xfrm>
          <a:prstGeom prst="cloud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35111-4276-46D1-BBFF-3AA0B560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Υποδομή 5</a:t>
            </a:r>
            <a:r>
              <a:rPr lang="en-US" dirty="0"/>
              <a:t>G</a:t>
            </a:r>
            <a:r>
              <a:rPr lang="el-GR" dirty="0"/>
              <a:t>: </a:t>
            </a:r>
            <a:r>
              <a:rPr lang="en-US" dirty="0"/>
              <a:t>5G Core</a:t>
            </a:r>
            <a:endParaRPr lang="el-G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6CE3-E9C4-4F0F-8CDC-AC82073860B1}"/>
              </a:ext>
            </a:extLst>
          </p:cNvPr>
          <p:cNvSpPr/>
          <p:nvPr/>
        </p:nvSpPr>
        <p:spPr>
          <a:xfrm>
            <a:off x="687629" y="6291072"/>
            <a:ext cx="11139830" cy="1097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353914-7A0A-45EA-94AD-5827E396F6DB}"/>
              </a:ext>
            </a:extLst>
          </p:cNvPr>
          <p:cNvGrpSpPr/>
          <p:nvPr/>
        </p:nvGrpSpPr>
        <p:grpSpPr>
          <a:xfrm>
            <a:off x="6538229" y="5583428"/>
            <a:ext cx="534444" cy="707644"/>
            <a:chOff x="5537607" y="4645153"/>
            <a:chExt cx="790041" cy="104607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FFD6C0-EFE3-4DEE-8D9C-00FFCDB8F521}"/>
                </a:ext>
              </a:extLst>
            </p:cNvPr>
            <p:cNvSpPr/>
            <p:nvPr/>
          </p:nvSpPr>
          <p:spPr>
            <a:xfrm>
              <a:off x="5537607" y="4645153"/>
              <a:ext cx="790041" cy="1046074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F2B83A-FF7F-48FA-9366-1F2CFC5C7DDC}"/>
                </a:ext>
              </a:extLst>
            </p:cNvPr>
            <p:cNvSpPr/>
            <p:nvPr/>
          </p:nvSpPr>
          <p:spPr>
            <a:xfrm>
              <a:off x="5588813" y="4700016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C19CB9-A7ED-4917-8765-F78AC42BB60B}"/>
                </a:ext>
              </a:extLst>
            </p:cNvPr>
            <p:cNvSpPr/>
            <p:nvPr/>
          </p:nvSpPr>
          <p:spPr>
            <a:xfrm>
              <a:off x="5588813" y="4864607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30ADF9-16BA-4AFA-A0B9-AD48D18F9036}"/>
                </a:ext>
              </a:extLst>
            </p:cNvPr>
            <p:cNvSpPr/>
            <p:nvPr/>
          </p:nvSpPr>
          <p:spPr>
            <a:xfrm>
              <a:off x="5588813" y="5029198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3DACB4-EB07-4D74-8785-1F3F69E441F8}"/>
                </a:ext>
              </a:extLst>
            </p:cNvPr>
            <p:cNvSpPr/>
            <p:nvPr/>
          </p:nvSpPr>
          <p:spPr>
            <a:xfrm>
              <a:off x="5588813" y="5186477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71ADF8-3C5A-48CF-8385-3692AA38A5D7}"/>
                </a:ext>
              </a:extLst>
            </p:cNvPr>
            <p:cNvSpPr/>
            <p:nvPr/>
          </p:nvSpPr>
          <p:spPr>
            <a:xfrm>
              <a:off x="5588813" y="5351068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942D20-9638-4D09-9A6A-695BDD3EE857}"/>
                </a:ext>
              </a:extLst>
            </p:cNvPr>
            <p:cNvSpPr/>
            <p:nvPr/>
          </p:nvSpPr>
          <p:spPr>
            <a:xfrm>
              <a:off x="5588813" y="5515659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306462E-5E08-42A4-BEE1-B048554D5BC3}"/>
              </a:ext>
            </a:extLst>
          </p:cNvPr>
          <p:cNvCxnSpPr/>
          <p:nvPr/>
        </p:nvCxnSpPr>
        <p:spPr>
          <a:xfrm>
            <a:off x="7072673" y="6265665"/>
            <a:ext cx="221763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D68B349-DE53-4F7B-9CF0-1F1E5A4A72F4}"/>
              </a:ext>
            </a:extLst>
          </p:cNvPr>
          <p:cNvCxnSpPr>
            <a:cxnSpLocks/>
          </p:cNvCxnSpPr>
          <p:nvPr/>
        </p:nvCxnSpPr>
        <p:spPr>
          <a:xfrm>
            <a:off x="5469088" y="6272980"/>
            <a:ext cx="10691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42009D5-2DF7-45A2-8581-566C648836A1}"/>
              </a:ext>
            </a:extLst>
          </p:cNvPr>
          <p:cNvGrpSpPr/>
          <p:nvPr/>
        </p:nvGrpSpPr>
        <p:grpSpPr>
          <a:xfrm>
            <a:off x="4894079" y="4411948"/>
            <a:ext cx="594522" cy="1882782"/>
            <a:chOff x="4894079" y="4411948"/>
            <a:chExt cx="594522" cy="188278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E86615F-68B0-4D70-9706-E563B93445EE}"/>
                </a:ext>
              </a:extLst>
            </p:cNvPr>
            <p:cNvGrpSpPr/>
            <p:nvPr/>
          </p:nvGrpSpPr>
          <p:grpSpPr>
            <a:xfrm>
              <a:off x="4911566" y="4741402"/>
              <a:ext cx="557522" cy="1553328"/>
              <a:chOff x="3942176" y="4737745"/>
              <a:chExt cx="557522" cy="155332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492295C-17D7-4A95-8B21-A6023AF253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523" y="4740009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D96F13-E911-41A9-91EE-1D742090E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12988" y="4737745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709A954-1867-4D64-81BD-F7DCBDA58B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176" y="5841185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8AA0906-2D91-441C-95E2-114D4B8A3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6246" y="5608443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A0BA441-6ACF-4AD6-87D6-16F4C68E7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9667" y="5361995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7DD24FC-66F6-48E8-A961-24DBFB9D1B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3246" y="5838922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7F8B47B-39C8-4292-B0AF-8F62E57B1E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93426" y="5591550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8EFE673-6E14-4DD3-9850-834380A19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2217" y="5359732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1823C6E-A017-4166-A84D-335062751360}"/>
                </a:ext>
              </a:extLst>
            </p:cNvPr>
            <p:cNvSpPr/>
            <p:nvPr/>
          </p:nvSpPr>
          <p:spPr>
            <a:xfrm>
              <a:off x="4992749" y="4479639"/>
              <a:ext cx="395021" cy="39502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algn="ctr"/>
              <a:r>
                <a:rPr lang="en-US" sz="1400" b="1" dirty="0"/>
                <a:t>5G</a:t>
              </a:r>
              <a:endParaRPr lang="el-GR" sz="1400" b="1" dirty="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836C0F3A-3208-41E6-B938-9D2057FE42ED}"/>
                </a:ext>
              </a:extLst>
            </p:cNvPr>
            <p:cNvSpPr/>
            <p:nvPr/>
          </p:nvSpPr>
          <p:spPr>
            <a:xfrm rot="21248717">
              <a:off x="4894079" y="4419842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F235805-F7AE-4D26-B496-E71B60FF63D0}"/>
                </a:ext>
              </a:extLst>
            </p:cNvPr>
            <p:cNvSpPr/>
            <p:nvPr/>
          </p:nvSpPr>
          <p:spPr>
            <a:xfrm rot="351283" flipH="1">
              <a:off x="5403775" y="4411948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068E06-34D3-4AB1-8917-0462D8148B96}"/>
                </a:ext>
              </a:extLst>
            </p:cNvPr>
            <p:cNvSpPr txBox="1"/>
            <p:nvPr/>
          </p:nvSpPr>
          <p:spPr>
            <a:xfrm>
              <a:off x="4987319" y="4655602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radio</a:t>
              </a:r>
              <a:endParaRPr lang="el-GR" sz="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E37F87-3E75-447C-913D-8EA4B4F92E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350386"/>
            <a:ext cx="7769088" cy="3852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E0FCA5A-F434-459A-BCD0-4D2D64968195}"/>
              </a:ext>
            </a:extLst>
          </p:cNvPr>
          <p:cNvSpPr txBox="1"/>
          <p:nvPr/>
        </p:nvSpPr>
        <p:spPr>
          <a:xfrm>
            <a:off x="193812" y="1244017"/>
            <a:ext cx="39548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Service-based </a:t>
            </a:r>
            <a:r>
              <a:rPr lang="el-GR" sz="2400" b="1" dirty="0"/>
              <a:t>αρχιτεκτονική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Εξέλιξη</a:t>
            </a:r>
            <a:r>
              <a:rPr lang="en-GB" dirty="0"/>
              <a:t> </a:t>
            </a:r>
            <a:r>
              <a:rPr lang="el-GR" dirty="0"/>
              <a:t>από το </a:t>
            </a:r>
            <a:r>
              <a:rPr lang="en-GB" dirty="0"/>
              <a:t>4G </a:t>
            </a:r>
            <a:r>
              <a:rPr lang="en-US" dirty="0"/>
              <a:t>Packet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Όλες οι υπηρεσίες </a:t>
            </a:r>
            <a:r>
              <a:rPr lang="en-US" dirty="0"/>
              <a:t>virtualized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Microservices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Messaging Bus</a:t>
            </a:r>
            <a:endParaRPr lang="el-GR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8D4442-04E3-44D4-8008-79E6AC1B92F0}"/>
              </a:ext>
            </a:extLst>
          </p:cNvPr>
          <p:cNvSpPr/>
          <p:nvPr/>
        </p:nvSpPr>
        <p:spPr>
          <a:xfrm>
            <a:off x="7637678" y="3180921"/>
            <a:ext cx="1772107" cy="1193615"/>
          </a:xfrm>
          <a:prstGeom prst="ellipse">
            <a:avLst/>
          </a:prstGeom>
          <a:solidFill>
            <a:srgbClr val="53548A">
              <a:alpha val="7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1F3BF29-C736-4FE4-AA50-2CDF1A6392CA}"/>
              </a:ext>
            </a:extLst>
          </p:cNvPr>
          <p:cNvCxnSpPr>
            <a:cxnSpLocks/>
            <a:stCxn id="41" idx="3"/>
            <a:endCxn id="35" idx="2"/>
          </p:cNvCxnSpPr>
          <p:nvPr/>
        </p:nvCxnSpPr>
        <p:spPr>
          <a:xfrm flipH="1">
            <a:off x="6805452" y="4199735"/>
            <a:ext cx="1091745" cy="171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BBE04014-7C93-4691-9339-3CF0ADC74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250" y="746893"/>
            <a:ext cx="4262828" cy="54602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71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0.21016 0.35578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08" y="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41" grpId="0" animBg="1"/>
      <p:bldP spid="4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35111-4276-46D1-BBFF-3AA0B560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Υποδομή 5</a:t>
            </a:r>
            <a:r>
              <a:rPr lang="en-US" dirty="0"/>
              <a:t>G</a:t>
            </a:r>
            <a:r>
              <a:rPr lang="el-GR" dirty="0"/>
              <a:t>:</a:t>
            </a:r>
            <a:r>
              <a:rPr lang="en-US" dirty="0"/>
              <a:t> </a:t>
            </a:r>
            <a:r>
              <a:rPr lang="el-GR" dirty="0"/>
              <a:t>Κεντρικές λειτουργίες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6CE3-E9C4-4F0F-8CDC-AC82073860B1}"/>
              </a:ext>
            </a:extLst>
          </p:cNvPr>
          <p:cNvSpPr/>
          <p:nvPr/>
        </p:nvSpPr>
        <p:spPr>
          <a:xfrm>
            <a:off x="687629" y="6291072"/>
            <a:ext cx="11139830" cy="1097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CC181E-50EF-4F5A-B4A4-A211A3B745F0}"/>
              </a:ext>
            </a:extLst>
          </p:cNvPr>
          <p:cNvGrpSpPr/>
          <p:nvPr/>
        </p:nvGrpSpPr>
        <p:grpSpPr>
          <a:xfrm>
            <a:off x="9290303" y="3846011"/>
            <a:ext cx="2435963" cy="2445061"/>
            <a:chOff x="9290303" y="3846011"/>
            <a:chExt cx="2435963" cy="24450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1EC293-F348-4711-851A-A77E42A643D5}"/>
                </a:ext>
              </a:extLst>
            </p:cNvPr>
            <p:cNvSpPr/>
            <p:nvPr/>
          </p:nvSpPr>
          <p:spPr>
            <a:xfrm>
              <a:off x="9290303" y="3846011"/>
              <a:ext cx="2435963" cy="24450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220580-2FFC-44A1-B2CC-84AF109CCA9A}"/>
                </a:ext>
              </a:extLst>
            </p:cNvPr>
            <p:cNvGrpSpPr/>
            <p:nvPr/>
          </p:nvGrpSpPr>
          <p:grpSpPr>
            <a:xfrm>
              <a:off x="9478061" y="5244998"/>
              <a:ext cx="790041" cy="1046074"/>
              <a:chOff x="5537607" y="4645153"/>
              <a:chExt cx="790041" cy="104607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E8ACD0-BB84-4A71-AB4F-B7CCA295D58F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89B3C49-C721-4AE9-8F65-B5C90920626A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26B4FCF-19EA-4303-A28B-61AA0E1DE47B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CE22BA4-62D7-4CFA-BCB4-46EB33EB102F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2584693-1ABC-48EE-8C7F-01EF24AFDA0D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2F2A97-1896-4CA7-9A4B-F8A59F60B840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768E5F-6EC5-4144-B0E6-FEA3E230A20B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B3B3B0-7E36-44DC-A728-C4BE6EA6763F}"/>
                </a:ext>
              </a:extLst>
            </p:cNvPr>
            <p:cNvGrpSpPr/>
            <p:nvPr/>
          </p:nvGrpSpPr>
          <p:grpSpPr>
            <a:xfrm>
              <a:off x="9844700" y="4957650"/>
              <a:ext cx="1007059" cy="1333422"/>
              <a:chOff x="5537607" y="4645153"/>
              <a:chExt cx="790041" cy="104607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033DFF-EE1B-4918-929D-AF32B0C2C55C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62BD20A-BC5D-40E8-9372-142FE4D14B85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654934C-EC7F-47E8-9F5E-55EC9BDBAC17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22B2D-78F9-4AE2-9BE4-B4558BD00113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DE7F76-EF7E-4E8F-AD4E-AF5B8E122D0D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A68BF49-9439-4289-AB5D-E2FF4600843A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5E84470-2BC5-4B60-8299-6CC98F9532D7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1F282D-7A2F-4F74-B74F-9C8A5EB73CE2}"/>
                </a:ext>
              </a:extLst>
            </p:cNvPr>
            <p:cNvGrpSpPr/>
            <p:nvPr/>
          </p:nvGrpSpPr>
          <p:grpSpPr>
            <a:xfrm>
              <a:off x="10268102" y="4654159"/>
              <a:ext cx="1236269" cy="1636913"/>
              <a:chOff x="5537607" y="4645153"/>
              <a:chExt cx="790041" cy="104607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AC25B3-DB8F-4F7A-B9D9-429FAF467A7E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0FD9415-1D42-4712-AE74-D93020D6C72B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77021B-E5D1-45BA-98D3-6DC8FCBDD2B3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823353-809A-4D34-9D40-78C2D8180B42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4D41DE7-D71A-45D4-8868-59DCBF4B496A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8E000FD-75D2-429C-AB97-F0CF439DC536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1C64ABC-A6AD-4AF6-A964-EEE8D38C5956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353914-7A0A-45EA-94AD-5827E396F6DB}"/>
              </a:ext>
            </a:extLst>
          </p:cNvPr>
          <p:cNvGrpSpPr/>
          <p:nvPr/>
        </p:nvGrpSpPr>
        <p:grpSpPr>
          <a:xfrm>
            <a:off x="6538229" y="5583428"/>
            <a:ext cx="534444" cy="707644"/>
            <a:chOff x="5537607" y="4645153"/>
            <a:chExt cx="790041" cy="104607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FFD6C0-EFE3-4DEE-8D9C-00FFCDB8F521}"/>
                </a:ext>
              </a:extLst>
            </p:cNvPr>
            <p:cNvSpPr/>
            <p:nvPr/>
          </p:nvSpPr>
          <p:spPr>
            <a:xfrm>
              <a:off x="5537607" y="4645153"/>
              <a:ext cx="790041" cy="1046074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F2B83A-FF7F-48FA-9366-1F2CFC5C7DDC}"/>
                </a:ext>
              </a:extLst>
            </p:cNvPr>
            <p:cNvSpPr/>
            <p:nvPr/>
          </p:nvSpPr>
          <p:spPr>
            <a:xfrm>
              <a:off x="5588813" y="4700016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C19CB9-A7ED-4917-8765-F78AC42BB60B}"/>
                </a:ext>
              </a:extLst>
            </p:cNvPr>
            <p:cNvSpPr/>
            <p:nvPr/>
          </p:nvSpPr>
          <p:spPr>
            <a:xfrm>
              <a:off x="5588813" y="4864607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30ADF9-16BA-4AFA-A0B9-AD48D18F9036}"/>
                </a:ext>
              </a:extLst>
            </p:cNvPr>
            <p:cNvSpPr/>
            <p:nvPr/>
          </p:nvSpPr>
          <p:spPr>
            <a:xfrm>
              <a:off x="5588813" y="5029198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3DACB4-EB07-4D74-8785-1F3F69E441F8}"/>
                </a:ext>
              </a:extLst>
            </p:cNvPr>
            <p:cNvSpPr/>
            <p:nvPr/>
          </p:nvSpPr>
          <p:spPr>
            <a:xfrm>
              <a:off x="5588813" y="5186477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71ADF8-3C5A-48CF-8385-3692AA38A5D7}"/>
                </a:ext>
              </a:extLst>
            </p:cNvPr>
            <p:cNvSpPr/>
            <p:nvPr/>
          </p:nvSpPr>
          <p:spPr>
            <a:xfrm>
              <a:off x="5588813" y="5351068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942D20-9638-4D09-9A6A-695BDD3EE857}"/>
                </a:ext>
              </a:extLst>
            </p:cNvPr>
            <p:cNvSpPr/>
            <p:nvPr/>
          </p:nvSpPr>
          <p:spPr>
            <a:xfrm>
              <a:off x="5588813" y="5515659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306462E-5E08-42A4-BEE1-B048554D5BC3}"/>
              </a:ext>
            </a:extLst>
          </p:cNvPr>
          <p:cNvCxnSpPr/>
          <p:nvPr/>
        </p:nvCxnSpPr>
        <p:spPr>
          <a:xfrm>
            <a:off x="7072673" y="6265665"/>
            <a:ext cx="221763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D68B349-DE53-4F7B-9CF0-1F1E5A4A72F4}"/>
              </a:ext>
            </a:extLst>
          </p:cNvPr>
          <p:cNvCxnSpPr>
            <a:cxnSpLocks/>
          </p:cNvCxnSpPr>
          <p:nvPr/>
        </p:nvCxnSpPr>
        <p:spPr>
          <a:xfrm>
            <a:off x="5469088" y="6272980"/>
            <a:ext cx="10691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42009D5-2DF7-45A2-8581-566C648836A1}"/>
              </a:ext>
            </a:extLst>
          </p:cNvPr>
          <p:cNvGrpSpPr/>
          <p:nvPr/>
        </p:nvGrpSpPr>
        <p:grpSpPr>
          <a:xfrm>
            <a:off x="4894079" y="4411948"/>
            <a:ext cx="594522" cy="1882782"/>
            <a:chOff x="4894079" y="4411948"/>
            <a:chExt cx="594522" cy="188278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E86615F-68B0-4D70-9706-E563B93445EE}"/>
                </a:ext>
              </a:extLst>
            </p:cNvPr>
            <p:cNvGrpSpPr/>
            <p:nvPr/>
          </p:nvGrpSpPr>
          <p:grpSpPr>
            <a:xfrm>
              <a:off x="4911566" y="4741402"/>
              <a:ext cx="557522" cy="1553328"/>
              <a:chOff x="3942176" y="4737745"/>
              <a:chExt cx="557522" cy="155332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492295C-17D7-4A95-8B21-A6023AF253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523" y="4740009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D96F13-E911-41A9-91EE-1D742090E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12988" y="4737745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709A954-1867-4D64-81BD-F7DCBDA58B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176" y="5841185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8AA0906-2D91-441C-95E2-114D4B8A3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6246" y="5608443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A0BA441-6ACF-4AD6-87D6-16F4C68E7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9667" y="5361995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7DD24FC-66F6-48E8-A961-24DBFB9D1B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3246" y="5838922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7F8B47B-39C8-4292-B0AF-8F62E57B1E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93426" y="5591550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8EFE673-6E14-4DD3-9850-834380A19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2217" y="5359732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1823C6E-A017-4166-A84D-335062751360}"/>
                </a:ext>
              </a:extLst>
            </p:cNvPr>
            <p:cNvSpPr/>
            <p:nvPr/>
          </p:nvSpPr>
          <p:spPr>
            <a:xfrm>
              <a:off x="4992749" y="4479639"/>
              <a:ext cx="395021" cy="39502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algn="ctr"/>
              <a:r>
                <a:rPr lang="en-US" sz="1400" b="1" dirty="0"/>
                <a:t>5G</a:t>
              </a:r>
              <a:endParaRPr lang="el-GR" sz="1400" b="1" dirty="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836C0F3A-3208-41E6-B938-9D2057FE42ED}"/>
                </a:ext>
              </a:extLst>
            </p:cNvPr>
            <p:cNvSpPr/>
            <p:nvPr/>
          </p:nvSpPr>
          <p:spPr>
            <a:xfrm rot="21248717">
              <a:off x="4894079" y="4419842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F235805-F7AE-4D26-B496-E71B60FF63D0}"/>
                </a:ext>
              </a:extLst>
            </p:cNvPr>
            <p:cNvSpPr/>
            <p:nvPr/>
          </p:nvSpPr>
          <p:spPr>
            <a:xfrm rot="351283" flipH="1">
              <a:off x="5403775" y="4411948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068E06-34D3-4AB1-8917-0462D8148B96}"/>
                </a:ext>
              </a:extLst>
            </p:cNvPr>
            <p:cNvSpPr txBox="1"/>
            <p:nvPr/>
          </p:nvSpPr>
          <p:spPr>
            <a:xfrm>
              <a:off x="4987319" y="4655602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radio</a:t>
              </a:r>
              <a:endParaRPr lang="el-GR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19AC20C8-FFB9-4DA4-8937-614E9EB6950E}"/>
              </a:ext>
            </a:extLst>
          </p:cNvPr>
          <p:cNvSpPr/>
          <p:nvPr/>
        </p:nvSpPr>
        <p:spPr>
          <a:xfrm>
            <a:off x="10353816" y="4564231"/>
            <a:ext cx="1156141" cy="54683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NFV </a:t>
            </a:r>
            <a:r>
              <a:rPr lang="en-US" sz="1200" dirty="0">
                <a:solidFill>
                  <a:schemeClr val="bg1"/>
                </a:solidFill>
              </a:rPr>
              <a:t>Orchestrator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Cloud 57">
            <a:extLst>
              <a:ext uri="{FF2B5EF4-FFF2-40B4-BE49-F238E27FC236}">
                <a16:creationId xmlns:a16="http://schemas.microsoft.com/office/drawing/2014/main" id="{A812CD10-7698-487F-ACEB-3D1F2D2A8D43}"/>
              </a:ext>
            </a:extLst>
          </p:cNvPr>
          <p:cNvSpPr/>
          <p:nvPr/>
        </p:nvSpPr>
        <p:spPr>
          <a:xfrm>
            <a:off x="9762260" y="5089101"/>
            <a:ext cx="1625532" cy="1150374"/>
          </a:xfrm>
          <a:prstGeom prst="cloud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2F89CA-CF24-43F7-9EC4-8491527FC578}"/>
              </a:ext>
            </a:extLst>
          </p:cNvPr>
          <p:cNvSpPr/>
          <p:nvPr/>
        </p:nvSpPr>
        <p:spPr>
          <a:xfrm>
            <a:off x="9529267" y="5258309"/>
            <a:ext cx="2053133" cy="331382"/>
          </a:xfrm>
          <a:prstGeom prst="rect">
            <a:avLst/>
          </a:prstGeom>
          <a:solidFill>
            <a:srgbClr val="53548A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5G </a:t>
            </a:r>
            <a:r>
              <a:rPr lang="en-US" dirty="0">
                <a:solidFill>
                  <a:schemeClr val="bg1"/>
                </a:solidFill>
              </a:rPr>
              <a:t>core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6414068-5F77-4EE3-AA70-A050C22BE4A2}"/>
              </a:ext>
            </a:extLst>
          </p:cNvPr>
          <p:cNvSpPr/>
          <p:nvPr/>
        </p:nvSpPr>
        <p:spPr>
          <a:xfrm>
            <a:off x="9367195" y="4008257"/>
            <a:ext cx="1156141" cy="3794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185588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4" grpId="0" animBg="1"/>
      <p:bldP spid="6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0347819D-2F18-419D-BC05-FFEB32CAE8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6129" y="5747088"/>
            <a:ext cx="464178" cy="358683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00474B8-ACC9-49C2-975C-080F6ADE31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8709" y="5805592"/>
            <a:ext cx="464178" cy="3586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5B6ADEF-1F61-406B-BC7E-7B7D20C10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" y="4067798"/>
            <a:ext cx="3756055" cy="2218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135111-4276-46D1-BBFF-3AA0B560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Υποδομή 5</a:t>
            </a:r>
            <a:r>
              <a:rPr lang="en-US" dirty="0"/>
              <a:t>G</a:t>
            </a:r>
            <a:r>
              <a:rPr lang="el-GR" dirty="0"/>
              <a:t>:</a:t>
            </a:r>
            <a:r>
              <a:rPr lang="en-US" dirty="0"/>
              <a:t> Slicing</a:t>
            </a:r>
            <a:endParaRPr lang="el-G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6CE3-E9C4-4F0F-8CDC-AC82073860B1}"/>
              </a:ext>
            </a:extLst>
          </p:cNvPr>
          <p:cNvSpPr/>
          <p:nvPr/>
        </p:nvSpPr>
        <p:spPr>
          <a:xfrm>
            <a:off x="687629" y="6291072"/>
            <a:ext cx="11139830" cy="1097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CC181E-50EF-4F5A-B4A4-A211A3B745F0}"/>
              </a:ext>
            </a:extLst>
          </p:cNvPr>
          <p:cNvGrpSpPr/>
          <p:nvPr/>
        </p:nvGrpSpPr>
        <p:grpSpPr>
          <a:xfrm>
            <a:off x="9290303" y="3846011"/>
            <a:ext cx="2435963" cy="2445061"/>
            <a:chOff x="9290303" y="3846011"/>
            <a:chExt cx="2435963" cy="24450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1EC293-F348-4711-851A-A77E42A643D5}"/>
                </a:ext>
              </a:extLst>
            </p:cNvPr>
            <p:cNvSpPr/>
            <p:nvPr/>
          </p:nvSpPr>
          <p:spPr>
            <a:xfrm>
              <a:off x="9290303" y="3846011"/>
              <a:ext cx="2435963" cy="24450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220580-2FFC-44A1-B2CC-84AF109CCA9A}"/>
                </a:ext>
              </a:extLst>
            </p:cNvPr>
            <p:cNvGrpSpPr/>
            <p:nvPr/>
          </p:nvGrpSpPr>
          <p:grpSpPr>
            <a:xfrm>
              <a:off x="9478061" y="5244998"/>
              <a:ext cx="790041" cy="1046074"/>
              <a:chOff x="5537607" y="4645153"/>
              <a:chExt cx="790041" cy="104607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E8ACD0-BB84-4A71-AB4F-B7CCA295D58F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89B3C49-C721-4AE9-8F65-B5C90920626A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26B4FCF-19EA-4303-A28B-61AA0E1DE47B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CE22BA4-62D7-4CFA-BCB4-46EB33EB102F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2584693-1ABC-48EE-8C7F-01EF24AFDA0D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2F2A97-1896-4CA7-9A4B-F8A59F60B840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768E5F-6EC5-4144-B0E6-FEA3E230A20B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B3B3B0-7E36-44DC-A728-C4BE6EA6763F}"/>
                </a:ext>
              </a:extLst>
            </p:cNvPr>
            <p:cNvGrpSpPr/>
            <p:nvPr/>
          </p:nvGrpSpPr>
          <p:grpSpPr>
            <a:xfrm>
              <a:off x="9844700" y="4957650"/>
              <a:ext cx="1007059" cy="1333422"/>
              <a:chOff x="5537607" y="4645153"/>
              <a:chExt cx="790041" cy="104607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033DFF-EE1B-4918-929D-AF32B0C2C55C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62BD20A-BC5D-40E8-9372-142FE4D14B85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654934C-EC7F-47E8-9F5E-55EC9BDBAC17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22B2D-78F9-4AE2-9BE4-B4558BD00113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DE7F76-EF7E-4E8F-AD4E-AF5B8E122D0D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A68BF49-9439-4289-AB5D-E2FF4600843A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5E84470-2BC5-4B60-8299-6CC98F9532D7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1F282D-7A2F-4F74-B74F-9C8A5EB73CE2}"/>
                </a:ext>
              </a:extLst>
            </p:cNvPr>
            <p:cNvGrpSpPr/>
            <p:nvPr/>
          </p:nvGrpSpPr>
          <p:grpSpPr>
            <a:xfrm>
              <a:off x="10268102" y="4654159"/>
              <a:ext cx="1236269" cy="1636913"/>
              <a:chOff x="5537607" y="4645153"/>
              <a:chExt cx="790041" cy="104607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AC25B3-DB8F-4F7A-B9D9-429FAF467A7E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0FD9415-1D42-4712-AE74-D93020D6C72B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77021B-E5D1-45BA-98D3-6DC8FCBDD2B3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823353-809A-4D34-9D40-78C2D8180B42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4D41DE7-D71A-45D4-8868-59DCBF4B496A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8E000FD-75D2-429C-AB97-F0CF439DC536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1C64ABC-A6AD-4AF6-A964-EEE8D38C5956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353914-7A0A-45EA-94AD-5827E396F6DB}"/>
              </a:ext>
            </a:extLst>
          </p:cNvPr>
          <p:cNvGrpSpPr/>
          <p:nvPr/>
        </p:nvGrpSpPr>
        <p:grpSpPr>
          <a:xfrm>
            <a:off x="6538229" y="5583428"/>
            <a:ext cx="534444" cy="707644"/>
            <a:chOff x="5537607" y="4645153"/>
            <a:chExt cx="790041" cy="104607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FFD6C0-EFE3-4DEE-8D9C-00FFCDB8F521}"/>
                </a:ext>
              </a:extLst>
            </p:cNvPr>
            <p:cNvSpPr/>
            <p:nvPr/>
          </p:nvSpPr>
          <p:spPr>
            <a:xfrm>
              <a:off x="5537607" y="4645153"/>
              <a:ext cx="790041" cy="1046074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F2B83A-FF7F-48FA-9366-1F2CFC5C7DDC}"/>
                </a:ext>
              </a:extLst>
            </p:cNvPr>
            <p:cNvSpPr/>
            <p:nvPr/>
          </p:nvSpPr>
          <p:spPr>
            <a:xfrm>
              <a:off x="5588813" y="4700016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C19CB9-A7ED-4917-8765-F78AC42BB60B}"/>
                </a:ext>
              </a:extLst>
            </p:cNvPr>
            <p:cNvSpPr/>
            <p:nvPr/>
          </p:nvSpPr>
          <p:spPr>
            <a:xfrm>
              <a:off x="5588813" y="4864607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30ADF9-16BA-4AFA-A0B9-AD48D18F9036}"/>
                </a:ext>
              </a:extLst>
            </p:cNvPr>
            <p:cNvSpPr/>
            <p:nvPr/>
          </p:nvSpPr>
          <p:spPr>
            <a:xfrm>
              <a:off x="5588813" y="5029198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3DACB4-EB07-4D74-8785-1F3F69E441F8}"/>
                </a:ext>
              </a:extLst>
            </p:cNvPr>
            <p:cNvSpPr/>
            <p:nvPr/>
          </p:nvSpPr>
          <p:spPr>
            <a:xfrm>
              <a:off x="5588813" y="5186477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71ADF8-3C5A-48CF-8385-3692AA38A5D7}"/>
                </a:ext>
              </a:extLst>
            </p:cNvPr>
            <p:cNvSpPr/>
            <p:nvPr/>
          </p:nvSpPr>
          <p:spPr>
            <a:xfrm>
              <a:off x="5588813" y="5351068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942D20-9638-4D09-9A6A-695BDD3EE857}"/>
                </a:ext>
              </a:extLst>
            </p:cNvPr>
            <p:cNvSpPr/>
            <p:nvPr/>
          </p:nvSpPr>
          <p:spPr>
            <a:xfrm>
              <a:off x="5588813" y="5515659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306462E-5E08-42A4-BEE1-B048554D5BC3}"/>
              </a:ext>
            </a:extLst>
          </p:cNvPr>
          <p:cNvCxnSpPr/>
          <p:nvPr/>
        </p:nvCxnSpPr>
        <p:spPr>
          <a:xfrm>
            <a:off x="7072673" y="6265665"/>
            <a:ext cx="221763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D68B349-DE53-4F7B-9CF0-1F1E5A4A72F4}"/>
              </a:ext>
            </a:extLst>
          </p:cNvPr>
          <p:cNvCxnSpPr>
            <a:cxnSpLocks/>
          </p:cNvCxnSpPr>
          <p:nvPr/>
        </p:nvCxnSpPr>
        <p:spPr>
          <a:xfrm>
            <a:off x="5469088" y="6272980"/>
            <a:ext cx="10691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42009D5-2DF7-45A2-8581-566C648836A1}"/>
              </a:ext>
            </a:extLst>
          </p:cNvPr>
          <p:cNvGrpSpPr/>
          <p:nvPr/>
        </p:nvGrpSpPr>
        <p:grpSpPr>
          <a:xfrm>
            <a:off x="4894079" y="4411948"/>
            <a:ext cx="594522" cy="1882782"/>
            <a:chOff x="4894079" y="4411948"/>
            <a:chExt cx="594522" cy="188278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E86615F-68B0-4D70-9706-E563B93445EE}"/>
                </a:ext>
              </a:extLst>
            </p:cNvPr>
            <p:cNvGrpSpPr/>
            <p:nvPr/>
          </p:nvGrpSpPr>
          <p:grpSpPr>
            <a:xfrm>
              <a:off x="4911566" y="4741402"/>
              <a:ext cx="557522" cy="1553328"/>
              <a:chOff x="3942176" y="4737745"/>
              <a:chExt cx="557522" cy="155332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492295C-17D7-4A95-8B21-A6023AF253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523" y="4740009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D96F13-E911-41A9-91EE-1D742090E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12988" y="4737745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709A954-1867-4D64-81BD-F7DCBDA58B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176" y="5841185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8AA0906-2D91-441C-95E2-114D4B8A3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6246" y="5608443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A0BA441-6ACF-4AD6-87D6-16F4C68E7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9667" y="5361995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7DD24FC-66F6-48E8-A961-24DBFB9D1B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3246" y="5838922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7F8B47B-39C8-4292-B0AF-8F62E57B1E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93426" y="5591550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8EFE673-6E14-4DD3-9850-834380A19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2217" y="5359732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1823C6E-A017-4166-A84D-335062751360}"/>
                </a:ext>
              </a:extLst>
            </p:cNvPr>
            <p:cNvSpPr/>
            <p:nvPr/>
          </p:nvSpPr>
          <p:spPr>
            <a:xfrm>
              <a:off x="4992749" y="4479639"/>
              <a:ext cx="395021" cy="39502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algn="ctr"/>
              <a:r>
                <a:rPr lang="en-US" sz="1400" b="1" dirty="0"/>
                <a:t>5G</a:t>
              </a:r>
              <a:endParaRPr lang="el-GR" sz="1400" b="1" dirty="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836C0F3A-3208-41E6-B938-9D2057FE42ED}"/>
                </a:ext>
              </a:extLst>
            </p:cNvPr>
            <p:cNvSpPr/>
            <p:nvPr/>
          </p:nvSpPr>
          <p:spPr>
            <a:xfrm rot="21248717">
              <a:off x="4894079" y="4419842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F235805-F7AE-4D26-B496-E71B60FF63D0}"/>
                </a:ext>
              </a:extLst>
            </p:cNvPr>
            <p:cNvSpPr/>
            <p:nvPr/>
          </p:nvSpPr>
          <p:spPr>
            <a:xfrm rot="351283" flipH="1">
              <a:off x="5403775" y="4411948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068E06-34D3-4AB1-8917-0462D8148B96}"/>
                </a:ext>
              </a:extLst>
            </p:cNvPr>
            <p:cNvSpPr txBox="1"/>
            <p:nvPr/>
          </p:nvSpPr>
          <p:spPr>
            <a:xfrm>
              <a:off x="4987319" y="4655602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radio</a:t>
              </a:r>
              <a:endParaRPr lang="el-GR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19AC20C8-FFB9-4DA4-8937-614E9EB6950E}"/>
              </a:ext>
            </a:extLst>
          </p:cNvPr>
          <p:cNvSpPr/>
          <p:nvPr/>
        </p:nvSpPr>
        <p:spPr>
          <a:xfrm>
            <a:off x="10353816" y="4564231"/>
            <a:ext cx="1156141" cy="54683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NFV </a:t>
            </a:r>
            <a:r>
              <a:rPr lang="en-US" sz="1200" dirty="0">
                <a:solidFill>
                  <a:schemeClr val="bg1"/>
                </a:solidFill>
              </a:rPr>
              <a:t>Orchestrator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Cloud 57">
            <a:extLst>
              <a:ext uri="{FF2B5EF4-FFF2-40B4-BE49-F238E27FC236}">
                <a16:creationId xmlns:a16="http://schemas.microsoft.com/office/drawing/2014/main" id="{A812CD10-7698-487F-ACEB-3D1F2D2A8D43}"/>
              </a:ext>
            </a:extLst>
          </p:cNvPr>
          <p:cNvSpPr/>
          <p:nvPr/>
        </p:nvSpPr>
        <p:spPr>
          <a:xfrm>
            <a:off x="9762260" y="5089101"/>
            <a:ext cx="1625532" cy="1150374"/>
          </a:xfrm>
          <a:prstGeom prst="cloud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2F89CA-CF24-43F7-9EC4-8491527FC578}"/>
              </a:ext>
            </a:extLst>
          </p:cNvPr>
          <p:cNvSpPr/>
          <p:nvPr/>
        </p:nvSpPr>
        <p:spPr>
          <a:xfrm>
            <a:off x="9529267" y="5258309"/>
            <a:ext cx="2053133" cy="331382"/>
          </a:xfrm>
          <a:prstGeom prst="rect">
            <a:avLst/>
          </a:prstGeom>
          <a:solidFill>
            <a:srgbClr val="53548A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5G </a:t>
            </a:r>
            <a:r>
              <a:rPr lang="en-US" dirty="0">
                <a:solidFill>
                  <a:schemeClr val="bg1"/>
                </a:solidFill>
              </a:rPr>
              <a:t>core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6414068-5F77-4EE3-AA70-A050C22BE4A2}"/>
              </a:ext>
            </a:extLst>
          </p:cNvPr>
          <p:cNvSpPr/>
          <p:nvPr/>
        </p:nvSpPr>
        <p:spPr>
          <a:xfrm>
            <a:off x="9367195" y="4008257"/>
            <a:ext cx="1156141" cy="3794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Operations</a:t>
            </a:r>
          </a:p>
        </p:txBody>
      </p:sp>
      <p:sp>
        <p:nvSpPr>
          <p:cNvPr id="70" name="Moon 69">
            <a:extLst>
              <a:ext uri="{FF2B5EF4-FFF2-40B4-BE49-F238E27FC236}">
                <a16:creationId xmlns:a16="http://schemas.microsoft.com/office/drawing/2014/main" id="{5C29034C-892C-4B27-83D5-AC65CD4D604B}"/>
              </a:ext>
            </a:extLst>
          </p:cNvPr>
          <p:cNvSpPr/>
          <p:nvPr/>
        </p:nvSpPr>
        <p:spPr>
          <a:xfrm rot="5400000">
            <a:off x="5310245" y="625717"/>
            <a:ext cx="861060" cy="8660514"/>
          </a:xfrm>
          <a:prstGeom prst="moon">
            <a:avLst>
              <a:gd name="adj" fmla="val 23451"/>
            </a:avLst>
          </a:prstGeom>
          <a:solidFill>
            <a:srgbClr val="9495BE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1A5E606-3A97-4BEB-82E0-9AEB3E2D0476}"/>
              </a:ext>
            </a:extLst>
          </p:cNvPr>
          <p:cNvSpPr txBox="1"/>
          <p:nvPr/>
        </p:nvSpPr>
        <p:spPr>
          <a:xfrm>
            <a:off x="3276908" y="4291524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eMBB</a:t>
            </a:r>
            <a:endParaRPr lang="el-GR" sz="1400" b="1" dirty="0"/>
          </a:p>
        </p:txBody>
      </p:sp>
      <p:pic>
        <p:nvPicPr>
          <p:cNvPr id="59" name="Picture 58" descr="A picture containing clock&#10;&#10;Description automatically generated">
            <a:extLst>
              <a:ext uri="{FF2B5EF4-FFF2-40B4-BE49-F238E27FC236}">
                <a16:creationId xmlns:a16="http://schemas.microsoft.com/office/drawing/2014/main" id="{87F5E9C3-F860-427E-974F-30360950B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3" y="5997342"/>
            <a:ext cx="263347" cy="270628"/>
          </a:xfrm>
          <a:prstGeom prst="rect">
            <a:avLst/>
          </a:prstGeom>
        </p:spPr>
      </p:pic>
      <p:pic>
        <p:nvPicPr>
          <p:cNvPr id="77" name="Picture 76" descr="A picture containing clock&#10;&#10;Description automatically generated">
            <a:extLst>
              <a:ext uri="{FF2B5EF4-FFF2-40B4-BE49-F238E27FC236}">
                <a16:creationId xmlns:a16="http://schemas.microsoft.com/office/drawing/2014/main" id="{B55BBD10-D6E8-4B98-B4C4-86505B268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37" y="6027297"/>
            <a:ext cx="263347" cy="270628"/>
          </a:xfrm>
          <a:prstGeom prst="rect">
            <a:avLst/>
          </a:prstGeom>
        </p:spPr>
      </p:pic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DB52FD8E-E82D-4AA9-B589-6C34DBB78AC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0" y="5772907"/>
            <a:ext cx="370004" cy="370004"/>
          </a:xfrm>
          <a:prstGeom prst="rect">
            <a:avLst/>
          </a:prstGeom>
        </p:spPr>
      </p:pic>
      <p:pic>
        <p:nvPicPr>
          <p:cNvPr id="78" name="Picture 77" descr="A close up of a logo&#10;&#10;Description automatically generated">
            <a:extLst>
              <a:ext uri="{FF2B5EF4-FFF2-40B4-BE49-F238E27FC236}">
                <a16:creationId xmlns:a16="http://schemas.microsoft.com/office/drawing/2014/main" id="{A787EBAC-79B1-4828-8D21-EA58863FF2B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14" y="5596526"/>
            <a:ext cx="370004" cy="370004"/>
          </a:xfrm>
          <a:prstGeom prst="rect">
            <a:avLst/>
          </a:prstGeom>
        </p:spPr>
      </p:pic>
      <p:pic>
        <p:nvPicPr>
          <p:cNvPr id="79" name="Picture 78" descr="A close up of a logo&#10;&#10;Description automatically generated">
            <a:extLst>
              <a:ext uri="{FF2B5EF4-FFF2-40B4-BE49-F238E27FC236}">
                <a16:creationId xmlns:a16="http://schemas.microsoft.com/office/drawing/2014/main" id="{8BC01B37-33DD-4990-8738-103362A0C5E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849" y="5695337"/>
            <a:ext cx="370004" cy="370004"/>
          </a:xfrm>
          <a:prstGeom prst="rect">
            <a:avLst/>
          </a:prstGeom>
        </p:spPr>
      </p:pic>
      <p:pic>
        <p:nvPicPr>
          <p:cNvPr id="80" name="Picture 79" descr="A close up of a logo&#10;&#10;Description automatically generated">
            <a:extLst>
              <a:ext uri="{FF2B5EF4-FFF2-40B4-BE49-F238E27FC236}">
                <a16:creationId xmlns:a16="http://schemas.microsoft.com/office/drawing/2014/main" id="{E11EB940-19E5-4A1A-B087-D313D9F9E31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37" y="5902542"/>
            <a:ext cx="321400" cy="321400"/>
          </a:xfrm>
          <a:prstGeom prst="rect">
            <a:avLst/>
          </a:prstGeom>
        </p:spPr>
      </p:pic>
      <p:pic>
        <p:nvPicPr>
          <p:cNvPr id="81" name="Picture 80" descr="A close up of a logo&#10;&#10;Description automatically generated">
            <a:extLst>
              <a:ext uri="{FF2B5EF4-FFF2-40B4-BE49-F238E27FC236}">
                <a16:creationId xmlns:a16="http://schemas.microsoft.com/office/drawing/2014/main" id="{1B81DD12-9CC4-46D7-8662-DF2E8737A85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60" y="5621005"/>
            <a:ext cx="321400" cy="321400"/>
          </a:xfrm>
          <a:prstGeom prst="rect">
            <a:avLst/>
          </a:prstGeom>
        </p:spPr>
      </p:pic>
      <p:sp>
        <p:nvSpPr>
          <p:cNvPr id="82" name="Moon 81">
            <a:extLst>
              <a:ext uri="{FF2B5EF4-FFF2-40B4-BE49-F238E27FC236}">
                <a16:creationId xmlns:a16="http://schemas.microsoft.com/office/drawing/2014/main" id="{2D28C317-6AC0-445B-BF89-6233D266B2FF}"/>
              </a:ext>
            </a:extLst>
          </p:cNvPr>
          <p:cNvSpPr/>
          <p:nvPr/>
        </p:nvSpPr>
        <p:spPr>
          <a:xfrm rot="5400000">
            <a:off x="5101703" y="1340637"/>
            <a:ext cx="1046074" cy="8660514"/>
          </a:xfrm>
          <a:prstGeom prst="moon">
            <a:avLst>
              <a:gd name="adj" fmla="val 21266"/>
            </a:avLst>
          </a:prstGeom>
          <a:solidFill>
            <a:srgbClr val="9495BE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225C3AE-1816-4F5F-81C8-1926E22AC75F}"/>
              </a:ext>
            </a:extLst>
          </p:cNvPr>
          <p:cNvSpPr txBox="1"/>
          <p:nvPr/>
        </p:nvSpPr>
        <p:spPr>
          <a:xfrm>
            <a:off x="3953561" y="4992084"/>
            <a:ext cx="696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mMTC</a:t>
            </a:r>
            <a:endParaRPr lang="el-GR" sz="1400" b="1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DCCCB771-20A7-4A45-B41B-F54D1DB88DE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8883" y="5917453"/>
            <a:ext cx="856459" cy="364296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26635F87-A1C4-40C4-BC34-24C958AF250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5865" y="5932665"/>
            <a:ext cx="856459" cy="364296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1EF0EA9E-F423-41BA-82B1-2D9CAAA71E7C}"/>
              </a:ext>
            </a:extLst>
          </p:cNvPr>
          <p:cNvSpPr txBox="1"/>
          <p:nvPr/>
        </p:nvSpPr>
        <p:spPr>
          <a:xfrm>
            <a:off x="5046102" y="5654741"/>
            <a:ext cx="737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URLLC</a:t>
            </a:r>
            <a:endParaRPr lang="el-GR" sz="1400" b="1" dirty="0"/>
          </a:p>
        </p:txBody>
      </p:sp>
      <p:sp>
        <p:nvSpPr>
          <p:cNvPr id="88" name="Moon 87">
            <a:extLst>
              <a:ext uri="{FF2B5EF4-FFF2-40B4-BE49-F238E27FC236}">
                <a16:creationId xmlns:a16="http://schemas.microsoft.com/office/drawing/2014/main" id="{4EBF41F6-7C7A-4B4A-B139-CEC3A5AF7506}"/>
              </a:ext>
            </a:extLst>
          </p:cNvPr>
          <p:cNvSpPr/>
          <p:nvPr/>
        </p:nvSpPr>
        <p:spPr>
          <a:xfrm rot="5400000">
            <a:off x="6362178" y="2475383"/>
            <a:ext cx="496510" cy="6941459"/>
          </a:xfrm>
          <a:prstGeom prst="moon">
            <a:avLst>
              <a:gd name="adj" fmla="val 47989"/>
            </a:avLst>
          </a:prstGeom>
          <a:solidFill>
            <a:srgbClr val="9495BE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9D6D954-CAA7-4B3D-8E54-F0D48412C837}"/>
              </a:ext>
            </a:extLst>
          </p:cNvPr>
          <p:cNvSpPr/>
          <p:nvPr/>
        </p:nvSpPr>
        <p:spPr>
          <a:xfrm>
            <a:off x="436890" y="1132332"/>
            <a:ext cx="10086445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Slicing: </a:t>
            </a:r>
            <a:r>
              <a:rPr lang="el-GR" dirty="0"/>
              <a:t>Κατάτμηση του δικτύου και υπολογιστικών πόρων σε απομονωμένα τμήματα</a:t>
            </a:r>
          </a:p>
        </p:txBody>
      </p:sp>
    </p:spTree>
    <p:extLst>
      <p:ext uri="{BB962C8B-B14F-4D97-AF65-F5344CB8AC3E}">
        <p14:creationId xmlns:p14="http://schemas.microsoft.com/office/powerpoint/2010/main" val="336842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  <p:bldP spid="82" grpId="0" animBg="1"/>
      <p:bldP spid="83" grpId="0"/>
      <p:bldP spid="89" grpId="0"/>
      <p:bldP spid="8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65B6ADEF-1F61-406B-BC7E-7B7D20C10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" y="4067798"/>
            <a:ext cx="3756055" cy="2218585"/>
          </a:xfrm>
          <a:prstGeom prst="rect">
            <a:avLst/>
          </a:prstGeom>
        </p:spPr>
      </p:pic>
      <p:pic>
        <p:nvPicPr>
          <p:cNvPr id="42" name="Picture 41" descr="A close up of a device&#10;&#10;Description automatically generated">
            <a:extLst>
              <a:ext uri="{FF2B5EF4-FFF2-40B4-BE49-F238E27FC236}">
                <a16:creationId xmlns:a16="http://schemas.microsoft.com/office/drawing/2014/main" id="{001B5005-CAE2-4270-A3C0-D7C153FE74B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0" y="4635201"/>
            <a:ext cx="2295870" cy="1637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135111-4276-46D1-BBFF-3AA0B560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Υποδομή 5</a:t>
            </a:r>
            <a:r>
              <a:rPr lang="en-US" dirty="0"/>
              <a:t>G</a:t>
            </a:r>
            <a:r>
              <a:rPr lang="el-GR" dirty="0"/>
              <a:t>:</a:t>
            </a:r>
            <a:r>
              <a:rPr lang="en-US" dirty="0"/>
              <a:t> Auto-Scaling</a:t>
            </a:r>
            <a:endParaRPr lang="el-G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6CE3-E9C4-4F0F-8CDC-AC82073860B1}"/>
              </a:ext>
            </a:extLst>
          </p:cNvPr>
          <p:cNvSpPr/>
          <p:nvPr/>
        </p:nvSpPr>
        <p:spPr>
          <a:xfrm>
            <a:off x="687629" y="6291072"/>
            <a:ext cx="11139830" cy="1097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CC181E-50EF-4F5A-B4A4-A211A3B745F0}"/>
              </a:ext>
            </a:extLst>
          </p:cNvPr>
          <p:cNvGrpSpPr/>
          <p:nvPr/>
        </p:nvGrpSpPr>
        <p:grpSpPr>
          <a:xfrm>
            <a:off x="9290303" y="3846011"/>
            <a:ext cx="2435963" cy="2445061"/>
            <a:chOff x="9290303" y="3846011"/>
            <a:chExt cx="2435963" cy="24450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1EC293-F348-4711-851A-A77E42A643D5}"/>
                </a:ext>
              </a:extLst>
            </p:cNvPr>
            <p:cNvSpPr/>
            <p:nvPr/>
          </p:nvSpPr>
          <p:spPr>
            <a:xfrm>
              <a:off x="9290303" y="3846011"/>
              <a:ext cx="2435963" cy="24450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220580-2FFC-44A1-B2CC-84AF109CCA9A}"/>
                </a:ext>
              </a:extLst>
            </p:cNvPr>
            <p:cNvGrpSpPr/>
            <p:nvPr/>
          </p:nvGrpSpPr>
          <p:grpSpPr>
            <a:xfrm>
              <a:off x="9478061" y="5244998"/>
              <a:ext cx="790041" cy="1046074"/>
              <a:chOff x="5537607" y="4645153"/>
              <a:chExt cx="790041" cy="104607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E8ACD0-BB84-4A71-AB4F-B7CCA295D58F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89B3C49-C721-4AE9-8F65-B5C90920626A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26B4FCF-19EA-4303-A28B-61AA0E1DE47B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CE22BA4-62D7-4CFA-BCB4-46EB33EB102F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2584693-1ABC-48EE-8C7F-01EF24AFDA0D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2F2A97-1896-4CA7-9A4B-F8A59F60B840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768E5F-6EC5-4144-B0E6-FEA3E230A20B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B3B3B0-7E36-44DC-A728-C4BE6EA6763F}"/>
                </a:ext>
              </a:extLst>
            </p:cNvPr>
            <p:cNvGrpSpPr/>
            <p:nvPr/>
          </p:nvGrpSpPr>
          <p:grpSpPr>
            <a:xfrm>
              <a:off x="9844700" y="4957650"/>
              <a:ext cx="1007059" cy="1333422"/>
              <a:chOff x="5537607" y="4645153"/>
              <a:chExt cx="790041" cy="104607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033DFF-EE1B-4918-929D-AF32B0C2C55C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62BD20A-BC5D-40E8-9372-142FE4D14B85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654934C-EC7F-47E8-9F5E-55EC9BDBAC17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22B2D-78F9-4AE2-9BE4-B4558BD00113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DE7F76-EF7E-4E8F-AD4E-AF5B8E122D0D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A68BF49-9439-4289-AB5D-E2FF4600843A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5E84470-2BC5-4B60-8299-6CC98F9532D7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1F282D-7A2F-4F74-B74F-9C8A5EB73CE2}"/>
                </a:ext>
              </a:extLst>
            </p:cNvPr>
            <p:cNvGrpSpPr/>
            <p:nvPr/>
          </p:nvGrpSpPr>
          <p:grpSpPr>
            <a:xfrm>
              <a:off x="10268102" y="4654159"/>
              <a:ext cx="1236269" cy="1636913"/>
              <a:chOff x="5537607" y="4645153"/>
              <a:chExt cx="790041" cy="104607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AC25B3-DB8F-4F7A-B9D9-429FAF467A7E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0FD9415-1D42-4712-AE74-D93020D6C72B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77021B-E5D1-45BA-98D3-6DC8FCBDD2B3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823353-809A-4D34-9D40-78C2D8180B42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4D41DE7-D71A-45D4-8868-59DCBF4B496A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8E000FD-75D2-429C-AB97-F0CF439DC536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1C64ABC-A6AD-4AF6-A964-EEE8D38C5956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353914-7A0A-45EA-94AD-5827E396F6DB}"/>
              </a:ext>
            </a:extLst>
          </p:cNvPr>
          <p:cNvGrpSpPr/>
          <p:nvPr/>
        </p:nvGrpSpPr>
        <p:grpSpPr>
          <a:xfrm>
            <a:off x="6538229" y="5583428"/>
            <a:ext cx="534444" cy="707644"/>
            <a:chOff x="5537607" y="4645153"/>
            <a:chExt cx="790041" cy="104607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FFD6C0-EFE3-4DEE-8D9C-00FFCDB8F521}"/>
                </a:ext>
              </a:extLst>
            </p:cNvPr>
            <p:cNvSpPr/>
            <p:nvPr/>
          </p:nvSpPr>
          <p:spPr>
            <a:xfrm>
              <a:off x="5537607" y="4645153"/>
              <a:ext cx="790041" cy="1046074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F2B83A-FF7F-48FA-9366-1F2CFC5C7DDC}"/>
                </a:ext>
              </a:extLst>
            </p:cNvPr>
            <p:cNvSpPr/>
            <p:nvPr/>
          </p:nvSpPr>
          <p:spPr>
            <a:xfrm>
              <a:off x="5588813" y="4700016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C19CB9-A7ED-4917-8765-F78AC42BB60B}"/>
                </a:ext>
              </a:extLst>
            </p:cNvPr>
            <p:cNvSpPr/>
            <p:nvPr/>
          </p:nvSpPr>
          <p:spPr>
            <a:xfrm>
              <a:off x="5588813" y="4864607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30ADF9-16BA-4AFA-A0B9-AD48D18F9036}"/>
                </a:ext>
              </a:extLst>
            </p:cNvPr>
            <p:cNvSpPr/>
            <p:nvPr/>
          </p:nvSpPr>
          <p:spPr>
            <a:xfrm>
              <a:off x="5588813" y="5029198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3DACB4-EB07-4D74-8785-1F3F69E441F8}"/>
                </a:ext>
              </a:extLst>
            </p:cNvPr>
            <p:cNvSpPr/>
            <p:nvPr/>
          </p:nvSpPr>
          <p:spPr>
            <a:xfrm>
              <a:off x="5588813" y="5186477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71ADF8-3C5A-48CF-8385-3692AA38A5D7}"/>
                </a:ext>
              </a:extLst>
            </p:cNvPr>
            <p:cNvSpPr/>
            <p:nvPr/>
          </p:nvSpPr>
          <p:spPr>
            <a:xfrm>
              <a:off x="5588813" y="5351068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942D20-9638-4D09-9A6A-695BDD3EE857}"/>
                </a:ext>
              </a:extLst>
            </p:cNvPr>
            <p:cNvSpPr/>
            <p:nvPr/>
          </p:nvSpPr>
          <p:spPr>
            <a:xfrm>
              <a:off x="5588813" y="5515659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306462E-5E08-42A4-BEE1-B048554D5BC3}"/>
              </a:ext>
            </a:extLst>
          </p:cNvPr>
          <p:cNvCxnSpPr/>
          <p:nvPr/>
        </p:nvCxnSpPr>
        <p:spPr>
          <a:xfrm>
            <a:off x="7072673" y="6265665"/>
            <a:ext cx="221763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D68B349-DE53-4F7B-9CF0-1F1E5A4A72F4}"/>
              </a:ext>
            </a:extLst>
          </p:cNvPr>
          <p:cNvCxnSpPr>
            <a:cxnSpLocks/>
          </p:cNvCxnSpPr>
          <p:nvPr/>
        </p:nvCxnSpPr>
        <p:spPr>
          <a:xfrm>
            <a:off x="5469088" y="6272980"/>
            <a:ext cx="10691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42009D5-2DF7-45A2-8581-566C648836A1}"/>
              </a:ext>
            </a:extLst>
          </p:cNvPr>
          <p:cNvGrpSpPr/>
          <p:nvPr/>
        </p:nvGrpSpPr>
        <p:grpSpPr>
          <a:xfrm>
            <a:off x="4894079" y="4411948"/>
            <a:ext cx="594522" cy="1882782"/>
            <a:chOff x="4894079" y="4411948"/>
            <a:chExt cx="594522" cy="188278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E86615F-68B0-4D70-9706-E563B93445EE}"/>
                </a:ext>
              </a:extLst>
            </p:cNvPr>
            <p:cNvGrpSpPr/>
            <p:nvPr/>
          </p:nvGrpSpPr>
          <p:grpSpPr>
            <a:xfrm>
              <a:off x="4911566" y="4741402"/>
              <a:ext cx="557522" cy="1553328"/>
              <a:chOff x="3942176" y="4737745"/>
              <a:chExt cx="557522" cy="155332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492295C-17D7-4A95-8B21-A6023AF253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523" y="4740009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D96F13-E911-41A9-91EE-1D742090E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12988" y="4737745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709A954-1867-4D64-81BD-F7DCBDA58B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176" y="5841185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8AA0906-2D91-441C-95E2-114D4B8A3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6246" y="5608443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A0BA441-6ACF-4AD6-87D6-16F4C68E7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9667" y="5361995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7DD24FC-66F6-48E8-A961-24DBFB9D1B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3246" y="5838922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7F8B47B-39C8-4292-B0AF-8F62E57B1E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93426" y="5591550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8EFE673-6E14-4DD3-9850-834380A19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2217" y="5359732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1823C6E-A017-4166-A84D-335062751360}"/>
                </a:ext>
              </a:extLst>
            </p:cNvPr>
            <p:cNvSpPr/>
            <p:nvPr/>
          </p:nvSpPr>
          <p:spPr>
            <a:xfrm>
              <a:off x="4992749" y="4479639"/>
              <a:ext cx="395021" cy="39502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algn="ctr"/>
              <a:r>
                <a:rPr lang="en-US" sz="1400" b="1" dirty="0"/>
                <a:t>5G</a:t>
              </a:r>
              <a:endParaRPr lang="el-GR" sz="1400" b="1" dirty="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836C0F3A-3208-41E6-B938-9D2057FE42ED}"/>
                </a:ext>
              </a:extLst>
            </p:cNvPr>
            <p:cNvSpPr/>
            <p:nvPr/>
          </p:nvSpPr>
          <p:spPr>
            <a:xfrm rot="21248717">
              <a:off x="4894079" y="4419842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F235805-F7AE-4D26-B496-E71B60FF63D0}"/>
                </a:ext>
              </a:extLst>
            </p:cNvPr>
            <p:cNvSpPr/>
            <p:nvPr/>
          </p:nvSpPr>
          <p:spPr>
            <a:xfrm rot="351283" flipH="1">
              <a:off x="5403775" y="4411948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068E06-34D3-4AB1-8917-0462D8148B96}"/>
                </a:ext>
              </a:extLst>
            </p:cNvPr>
            <p:cNvSpPr txBox="1"/>
            <p:nvPr/>
          </p:nvSpPr>
          <p:spPr>
            <a:xfrm>
              <a:off x="4987319" y="4655602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radio</a:t>
              </a:r>
              <a:endParaRPr lang="el-GR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19AC20C8-FFB9-4DA4-8937-614E9EB6950E}"/>
              </a:ext>
            </a:extLst>
          </p:cNvPr>
          <p:cNvSpPr/>
          <p:nvPr/>
        </p:nvSpPr>
        <p:spPr>
          <a:xfrm>
            <a:off x="10353816" y="4564231"/>
            <a:ext cx="1156141" cy="54683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NFV </a:t>
            </a:r>
            <a:r>
              <a:rPr lang="en-US" sz="1200" dirty="0">
                <a:solidFill>
                  <a:schemeClr val="bg1"/>
                </a:solidFill>
              </a:rPr>
              <a:t>Orchestrator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Cloud 57">
            <a:extLst>
              <a:ext uri="{FF2B5EF4-FFF2-40B4-BE49-F238E27FC236}">
                <a16:creationId xmlns:a16="http://schemas.microsoft.com/office/drawing/2014/main" id="{A812CD10-7698-487F-ACEB-3D1F2D2A8D43}"/>
              </a:ext>
            </a:extLst>
          </p:cNvPr>
          <p:cNvSpPr/>
          <p:nvPr/>
        </p:nvSpPr>
        <p:spPr>
          <a:xfrm>
            <a:off x="9762260" y="5089101"/>
            <a:ext cx="1625532" cy="1150374"/>
          </a:xfrm>
          <a:prstGeom prst="cloud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2F89CA-CF24-43F7-9EC4-8491527FC578}"/>
              </a:ext>
            </a:extLst>
          </p:cNvPr>
          <p:cNvSpPr/>
          <p:nvPr/>
        </p:nvSpPr>
        <p:spPr>
          <a:xfrm>
            <a:off x="9529267" y="5258309"/>
            <a:ext cx="2053133" cy="331382"/>
          </a:xfrm>
          <a:prstGeom prst="rect">
            <a:avLst/>
          </a:prstGeom>
          <a:solidFill>
            <a:srgbClr val="53548A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5G </a:t>
            </a:r>
            <a:r>
              <a:rPr lang="en-US" dirty="0">
                <a:solidFill>
                  <a:schemeClr val="bg1"/>
                </a:solidFill>
              </a:rPr>
              <a:t>core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6414068-5F77-4EE3-AA70-A050C22BE4A2}"/>
              </a:ext>
            </a:extLst>
          </p:cNvPr>
          <p:cNvSpPr/>
          <p:nvPr/>
        </p:nvSpPr>
        <p:spPr>
          <a:xfrm>
            <a:off x="9367195" y="4008257"/>
            <a:ext cx="1156141" cy="3794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Operations</a:t>
            </a:r>
          </a:p>
        </p:txBody>
      </p:sp>
      <p:sp>
        <p:nvSpPr>
          <p:cNvPr id="70" name="Moon 69">
            <a:extLst>
              <a:ext uri="{FF2B5EF4-FFF2-40B4-BE49-F238E27FC236}">
                <a16:creationId xmlns:a16="http://schemas.microsoft.com/office/drawing/2014/main" id="{5C29034C-892C-4B27-83D5-AC65CD4D604B}"/>
              </a:ext>
            </a:extLst>
          </p:cNvPr>
          <p:cNvSpPr/>
          <p:nvPr/>
        </p:nvSpPr>
        <p:spPr>
          <a:xfrm rot="5400000">
            <a:off x="5310245" y="625717"/>
            <a:ext cx="861060" cy="8660514"/>
          </a:xfrm>
          <a:prstGeom prst="moon">
            <a:avLst>
              <a:gd name="adj" fmla="val 23451"/>
            </a:avLst>
          </a:prstGeom>
          <a:solidFill>
            <a:srgbClr val="9495BE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1A5E606-3A97-4BEB-82E0-9AEB3E2D0476}"/>
              </a:ext>
            </a:extLst>
          </p:cNvPr>
          <p:cNvSpPr txBox="1"/>
          <p:nvPr/>
        </p:nvSpPr>
        <p:spPr>
          <a:xfrm>
            <a:off x="3276908" y="4291524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eMBB</a:t>
            </a:r>
            <a:endParaRPr lang="el-GR" sz="1400" b="1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4341EB1-F6FA-40FA-910F-6C82F8E6BC68}"/>
              </a:ext>
            </a:extLst>
          </p:cNvPr>
          <p:cNvSpPr/>
          <p:nvPr/>
        </p:nvSpPr>
        <p:spPr>
          <a:xfrm>
            <a:off x="8341182" y="5600255"/>
            <a:ext cx="1045985" cy="5064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SDN </a:t>
            </a:r>
            <a:r>
              <a:rPr lang="en-US" sz="1400" dirty="0">
                <a:solidFill>
                  <a:schemeClr val="bg1"/>
                </a:solidFill>
              </a:rPr>
              <a:t>Controllers</a:t>
            </a:r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02824D9D-3636-4E3B-8DA1-97FCD79CF247}"/>
              </a:ext>
            </a:extLst>
          </p:cNvPr>
          <p:cNvSpPr/>
          <p:nvPr/>
        </p:nvSpPr>
        <p:spPr>
          <a:xfrm>
            <a:off x="10293312" y="4848936"/>
            <a:ext cx="260335" cy="512288"/>
          </a:xfrm>
          <a:prstGeom prst="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86" name="Arrow: Up 85">
            <a:extLst>
              <a:ext uri="{FF2B5EF4-FFF2-40B4-BE49-F238E27FC236}">
                <a16:creationId xmlns:a16="http://schemas.microsoft.com/office/drawing/2014/main" id="{D424AE31-AF9A-44A6-A62C-735ADBBC935D}"/>
              </a:ext>
            </a:extLst>
          </p:cNvPr>
          <p:cNvSpPr/>
          <p:nvPr/>
        </p:nvSpPr>
        <p:spPr>
          <a:xfrm rot="10800000">
            <a:off x="10036689" y="4328926"/>
            <a:ext cx="260335" cy="1001915"/>
          </a:xfrm>
          <a:prstGeom prst="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49" name="Arrow: Curved Left 48">
            <a:extLst>
              <a:ext uri="{FF2B5EF4-FFF2-40B4-BE49-F238E27FC236}">
                <a16:creationId xmlns:a16="http://schemas.microsoft.com/office/drawing/2014/main" id="{BB8588DF-549B-4DA9-9AC2-3623D8EFA116}"/>
              </a:ext>
            </a:extLst>
          </p:cNvPr>
          <p:cNvSpPr/>
          <p:nvPr/>
        </p:nvSpPr>
        <p:spPr>
          <a:xfrm>
            <a:off x="11467920" y="4943549"/>
            <a:ext cx="556260" cy="952500"/>
          </a:xfrm>
          <a:prstGeom prst="curved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66" name="Arrow: Bent-Up 65">
            <a:extLst>
              <a:ext uri="{FF2B5EF4-FFF2-40B4-BE49-F238E27FC236}">
                <a16:creationId xmlns:a16="http://schemas.microsoft.com/office/drawing/2014/main" id="{3573DCFE-FCFF-4A37-809F-EE64CF53B805}"/>
              </a:ext>
            </a:extLst>
          </p:cNvPr>
          <p:cNvSpPr/>
          <p:nvPr/>
        </p:nvSpPr>
        <p:spPr>
          <a:xfrm rot="10800000">
            <a:off x="8765303" y="4899742"/>
            <a:ext cx="1515404" cy="652961"/>
          </a:xfrm>
          <a:prstGeom prst="bentUpArrow">
            <a:avLst>
              <a:gd name="adj1" fmla="val 19165"/>
              <a:gd name="adj2" fmla="val 25000"/>
              <a:gd name="adj3" fmla="val 2266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9ED884B-104D-444A-9C0E-1324767DE885}"/>
              </a:ext>
            </a:extLst>
          </p:cNvPr>
          <p:cNvCxnSpPr/>
          <p:nvPr/>
        </p:nvCxnSpPr>
        <p:spPr>
          <a:xfrm>
            <a:off x="7072196" y="6242805"/>
            <a:ext cx="221763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BD96F42-929E-42A6-B1ED-D98E86F77985}"/>
              </a:ext>
            </a:extLst>
          </p:cNvPr>
          <p:cNvCxnSpPr>
            <a:cxnSpLocks/>
          </p:cNvCxnSpPr>
          <p:nvPr/>
        </p:nvCxnSpPr>
        <p:spPr>
          <a:xfrm>
            <a:off x="5470992" y="6252501"/>
            <a:ext cx="10691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690BF08-57B1-4156-8B54-A4FED6CB2D04}"/>
              </a:ext>
            </a:extLst>
          </p:cNvPr>
          <p:cNvSpPr/>
          <p:nvPr/>
        </p:nvSpPr>
        <p:spPr>
          <a:xfrm>
            <a:off x="1702208" y="4677231"/>
            <a:ext cx="3308994" cy="937260"/>
          </a:xfrm>
          <a:custGeom>
            <a:avLst/>
            <a:gdLst>
              <a:gd name="connsiteX0" fmla="*/ 2491740 w 2552700"/>
              <a:gd name="connsiteY0" fmla="*/ 0 h 937260"/>
              <a:gd name="connsiteX1" fmla="*/ 0 w 2552700"/>
              <a:gd name="connsiteY1" fmla="*/ 403860 h 937260"/>
              <a:gd name="connsiteX2" fmla="*/ 190500 w 2552700"/>
              <a:gd name="connsiteY2" fmla="*/ 937260 h 937260"/>
              <a:gd name="connsiteX3" fmla="*/ 2552700 w 2552700"/>
              <a:gd name="connsiteY3" fmla="*/ 167640 h 937260"/>
              <a:gd name="connsiteX4" fmla="*/ 2491740 w 2552700"/>
              <a:gd name="connsiteY4" fmla="*/ 0 h 93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700" h="937260">
                <a:moveTo>
                  <a:pt x="2491740" y="0"/>
                </a:moveTo>
                <a:lnTo>
                  <a:pt x="0" y="403860"/>
                </a:lnTo>
                <a:lnTo>
                  <a:pt x="190500" y="937260"/>
                </a:lnTo>
                <a:lnTo>
                  <a:pt x="2552700" y="167640"/>
                </a:lnTo>
                <a:lnTo>
                  <a:pt x="2491740" y="0"/>
                </a:lnTo>
                <a:close/>
              </a:path>
            </a:pathLst>
          </a:custGeom>
          <a:solidFill>
            <a:srgbClr val="00B0F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3A2C91B-8558-49F8-B26B-15BFDD07A8E9}"/>
              </a:ext>
            </a:extLst>
          </p:cNvPr>
          <p:cNvSpPr txBox="1"/>
          <p:nvPr/>
        </p:nvSpPr>
        <p:spPr>
          <a:xfrm>
            <a:off x="3362559" y="4819031"/>
            <a:ext cx="121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Beamforming</a:t>
            </a:r>
            <a:endParaRPr lang="el-GR" sz="1400" b="1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C4247E-2DD9-4957-A709-923708D7A493}"/>
              </a:ext>
            </a:extLst>
          </p:cNvPr>
          <p:cNvSpPr/>
          <p:nvPr/>
        </p:nvSpPr>
        <p:spPr>
          <a:xfrm>
            <a:off x="10482441" y="5736437"/>
            <a:ext cx="177969" cy="20970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A8AF482-06D4-4B67-8ABD-32F7378CDD33}"/>
              </a:ext>
            </a:extLst>
          </p:cNvPr>
          <p:cNvSpPr/>
          <p:nvPr/>
        </p:nvSpPr>
        <p:spPr>
          <a:xfrm>
            <a:off x="10693739" y="5736437"/>
            <a:ext cx="177969" cy="20970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E6DEF8-0EDC-42F7-8319-07C5033E689F}"/>
              </a:ext>
            </a:extLst>
          </p:cNvPr>
          <p:cNvSpPr/>
          <p:nvPr/>
        </p:nvSpPr>
        <p:spPr>
          <a:xfrm>
            <a:off x="10920277" y="5736437"/>
            <a:ext cx="177969" cy="20970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97" name="Moon 96">
            <a:extLst>
              <a:ext uri="{FF2B5EF4-FFF2-40B4-BE49-F238E27FC236}">
                <a16:creationId xmlns:a16="http://schemas.microsoft.com/office/drawing/2014/main" id="{02309F60-C878-4D96-92B4-19AB6355A718}"/>
              </a:ext>
            </a:extLst>
          </p:cNvPr>
          <p:cNvSpPr/>
          <p:nvPr/>
        </p:nvSpPr>
        <p:spPr>
          <a:xfrm rot="5400000">
            <a:off x="5357051" y="817549"/>
            <a:ext cx="861060" cy="8660514"/>
          </a:xfrm>
          <a:prstGeom prst="moon">
            <a:avLst>
              <a:gd name="adj" fmla="val 23451"/>
            </a:avLst>
          </a:prstGeom>
          <a:solidFill>
            <a:srgbClr val="9495BE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77AA75A-2A06-4F60-8730-F540E9CED2B4}"/>
              </a:ext>
            </a:extLst>
          </p:cNvPr>
          <p:cNvSpPr txBox="1"/>
          <p:nvPr/>
        </p:nvSpPr>
        <p:spPr>
          <a:xfrm>
            <a:off x="1302333" y="5398815"/>
            <a:ext cx="1271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UE monitoring</a:t>
            </a:r>
            <a:endParaRPr lang="el-GR" sz="1400" b="1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BE7E8DC-A85A-49DA-80E7-B7A356A574E5}"/>
              </a:ext>
            </a:extLst>
          </p:cNvPr>
          <p:cNvSpPr/>
          <p:nvPr/>
        </p:nvSpPr>
        <p:spPr>
          <a:xfrm>
            <a:off x="436890" y="1132332"/>
            <a:ext cx="10086445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l-GR" dirty="0"/>
              <a:t>Αυτόματη αναδιάταξη και κλιμάκωση των πόρων ανάλογα με τις ανάγκες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0467A1E-B0C1-4217-B0F2-60FB91E596AA}"/>
              </a:ext>
            </a:extLst>
          </p:cNvPr>
          <p:cNvSpPr txBox="1"/>
          <p:nvPr/>
        </p:nvSpPr>
        <p:spPr>
          <a:xfrm>
            <a:off x="4543298" y="4750920"/>
            <a:ext cx="696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mMTC</a:t>
            </a:r>
            <a:endParaRPr lang="el-GR" sz="1400" b="1" dirty="0"/>
          </a:p>
        </p:txBody>
      </p:sp>
    </p:spTree>
    <p:extLst>
      <p:ext uri="{BB962C8B-B14F-4D97-AF65-F5344CB8AC3E}">
        <p14:creationId xmlns:p14="http://schemas.microsoft.com/office/powerpoint/2010/main" val="388586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-0.31237 -0.0064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25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50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50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45" grpId="0" animBg="1"/>
      <p:bldP spid="45" grpId="1" animBg="1"/>
      <p:bldP spid="86" grpId="0" animBg="1"/>
      <p:bldP spid="86" grpId="1" animBg="1"/>
      <p:bldP spid="49" grpId="0" animBg="1"/>
      <p:bldP spid="66" grpId="0" animBg="1"/>
      <p:bldP spid="68" grpId="0" animBg="1"/>
      <p:bldP spid="92" grpId="0"/>
      <p:bldP spid="69" grpId="0" animBg="1"/>
      <p:bldP spid="69" grpId="1" animBg="1"/>
      <p:bldP spid="93" grpId="0" animBg="1"/>
      <p:bldP spid="94" grpId="0" animBg="1"/>
      <p:bldP spid="97" grpId="0" animBg="1"/>
      <p:bldP spid="98" grpId="0"/>
      <p:bldP spid="7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3CFEF3BB-BF30-4B60-A58E-E102BCA21619}"/>
              </a:ext>
            </a:extLst>
          </p:cNvPr>
          <p:cNvGrpSpPr/>
          <p:nvPr/>
        </p:nvGrpSpPr>
        <p:grpSpPr>
          <a:xfrm>
            <a:off x="825160" y="4405187"/>
            <a:ext cx="594522" cy="1882782"/>
            <a:chOff x="4894079" y="4411948"/>
            <a:chExt cx="594522" cy="188278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69C7785-2CCB-40A4-A78C-4BF954CA61B3}"/>
                </a:ext>
              </a:extLst>
            </p:cNvPr>
            <p:cNvGrpSpPr/>
            <p:nvPr/>
          </p:nvGrpSpPr>
          <p:grpSpPr>
            <a:xfrm>
              <a:off x="4911566" y="4741402"/>
              <a:ext cx="557522" cy="1553328"/>
              <a:chOff x="3942176" y="4737745"/>
              <a:chExt cx="557522" cy="1553328"/>
            </a:xfrm>
          </p:grpSpPr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EF919D7-C328-4649-B7A2-1250C31FD9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523" y="4740009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91C05533-7A35-4AE0-B70B-28D82CDA3B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12988" y="4737745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FE8A0AB-3B7A-49D7-A5C7-56599EB6FB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176" y="5841185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255A2AB7-02AF-4BFF-9136-870AAD5BC6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6246" y="5608443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9C1E9059-C60B-4A43-B2A9-F2BA174D56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9667" y="5361995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798D1D2-24D1-4FEA-AAD7-2CB0F7096B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3246" y="5838922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65B4D01-584C-466A-9043-91DC146EC6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93426" y="5591550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6B54A0D-B578-4F98-8B96-0577555B2E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2217" y="5359732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B6FD920-8A94-407E-ADDD-8E6A37EE5012}"/>
                </a:ext>
              </a:extLst>
            </p:cNvPr>
            <p:cNvSpPr/>
            <p:nvPr/>
          </p:nvSpPr>
          <p:spPr>
            <a:xfrm>
              <a:off x="4992749" y="4479639"/>
              <a:ext cx="395021" cy="39502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algn="ctr"/>
              <a:r>
                <a:rPr lang="en-US" sz="1400" b="1" dirty="0"/>
                <a:t>5G</a:t>
              </a:r>
              <a:endParaRPr lang="el-GR" sz="1400" b="1" dirty="0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F38ADB5D-92DD-411A-99CB-C366285B24B9}"/>
                </a:ext>
              </a:extLst>
            </p:cNvPr>
            <p:cNvSpPr/>
            <p:nvPr/>
          </p:nvSpPr>
          <p:spPr>
            <a:xfrm rot="21248717">
              <a:off x="4894079" y="4419842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A1978CA3-F877-4F34-8297-C489970E5AEA}"/>
                </a:ext>
              </a:extLst>
            </p:cNvPr>
            <p:cNvSpPr/>
            <p:nvPr/>
          </p:nvSpPr>
          <p:spPr>
            <a:xfrm rot="351283" flipH="1">
              <a:off x="5403775" y="4411948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AB3F30D-9E80-4331-9AF3-0FD68D6CB0FD}"/>
                </a:ext>
              </a:extLst>
            </p:cNvPr>
            <p:cNvSpPr txBox="1"/>
            <p:nvPr/>
          </p:nvSpPr>
          <p:spPr>
            <a:xfrm>
              <a:off x="4987319" y="4655602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radio</a:t>
              </a:r>
              <a:endParaRPr lang="el-GR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135111-4276-46D1-BBFF-3AA0B560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Υποδομή 5</a:t>
            </a:r>
            <a:r>
              <a:rPr lang="en-US" dirty="0"/>
              <a:t>G</a:t>
            </a:r>
            <a:r>
              <a:rPr lang="el-GR" dirty="0"/>
              <a:t>:</a:t>
            </a:r>
            <a:r>
              <a:rPr lang="en-US" dirty="0"/>
              <a:t> Contextual awareness</a:t>
            </a:r>
            <a:endParaRPr lang="el-G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6CE3-E9C4-4F0F-8CDC-AC82073860B1}"/>
              </a:ext>
            </a:extLst>
          </p:cNvPr>
          <p:cNvSpPr/>
          <p:nvPr/>
        </p:nvSpPr>
        <p:spPr>
          <a:xfrm>
            <a:off x="687629" y="6291072"/>
            <a:ext cx="11139830" cy="1097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CC181E-50EF-4F5A-B4A4-A211A3B745F0}"/>
              </a:ext>
            </a:extLst>
          </p:cNvPr>
          <p:cNvGrpSpPr/>
          <p:nvPr/>
        </p:nvGrpSpPr>
        <p:grpSpPr>
          <a:xfrm>
            <a:off x="9290303" y="3846011"/>
            <a:ext cx="2435963" cy="2445061"/>
            <a:chOff x="9290303" y="3846011"/>
            <a:chExt cx="2435963" cy="24450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1EC293-F348-4711-851A-A77E42A643D5}"/>
                </a:ext>
              </a:extLst>
            </p:cNvPr>
            <p:cNvSpPr/>
            <p:nvPr/>
          </p:nvSpPr>
          <p:spPr>
            <a:xfrm>
              <a:off x="9290303" y="3846011"/>
              <a:ext cx="2435963" cy="24450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220580-2FFC-44A1-B2CC-84AF109CCA9A}"/>
                </a:ext>
              </a:extLst>
            </p:cNvPr>
            <p:cNvGrpSpPr/>
            <p:nvPr/>
          </p:nvGrpSpPr>
          <p:grpSpPr>
            <a:xfrm>
              <a:off x="9478061" y="5244998"/>
              <a:ext cx="790041" cy="1046074"/>
              <a:chOff x="5537607" y="4645153"/>
              <a:chExt cx="790041" cy="104607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E8ACD0-BB84-4A71-AB4F-B7CCA295D58F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89B3C49-C721-4AE9-8F65-B5C90920626A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26B4FCF-19EA-4303-A28B-61AA0E1DE47B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CE22BA4-62D7-4CFA-BCB4-46EB33EB102F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2584693-1ABC-48EE-8C7F-01EF24AFDA0D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2F2A97-1896-4CA7-9A4B-F8A59F60B840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768E5F-6EC5-4144-B0E6-FEA3E230A20B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B3B3B0-7E36-44DC-A728-C4BE6EA6763F}"/>
                </a:ext>
              </a:extLst>
            </p:cNvPr>
            <p:cNvGrpSpPr/>
            <p:nvPr/>
          </p:nvGrpSpPr>
          <p:grpSpPr>
            <a:xfrm>
              <a:off x="9844700" y="4957650"/>
              <a:ext cx="1007059" cy="1333422"/>
              <a:chOff x="5537607" y="4645153"/>
              <a:chExt cx="790041" cy="104607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033DFF-EE1B-4918-929D-AF32B0C2C55C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62BD20A-BC5D-40E8-9372-142FE4D14B85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654934C-EC7F-47E8-9F5E-55EC9BDBAC17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22B2D-78F9-4AE2-9BE4-B4558BD00113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DE7F76-EF7E-4E8F-AD4E-AF5B8E122D0D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A68BF49-9439-4289-AB5D-E2FF4600843A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5E84470-2BC5-4B60-8299-6CC98F9532D7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1F282D-7A2F-4F74-B74F-9C8A5EB73CE2}"/>
                </a:ext>
              </a:extLst>
            </p:cNvPr>
            <p:cNvGrpSpPr/>
            <p:nvPr/>
          </p:nvGrpSpPr>
          <p:grpSpPr>
            <a:xfrm>
              <a:off x="10268102" y="4654159"/>
              <a:ext cx="1236269" cy="1636913"/>
              <a:chOff x="5537607" y="4645153"/>
              <a:chExt cx="790041" cy="104607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AC25B3-DB8F-4F7A-B9D9-429FAF467A7E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0FD9415-1D42-4712-AE74-D93020D6C72B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77021B-E5D1-45BA-98D3-6DC8FCBDD2B3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823353-809A-4D34-9D40-78C2D8180B42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4D41DE7-D71A-45D4-8868-59DCBF4B496A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8E000FD-75D2-429C-AB97-F0CF439DC536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1C64ABC-A6AD-4AF6-A964-EEE8D38C5956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353914-7A0A-45EA-94AD-5827E396F6DB}"/>
              </a:ext>
            </a:extLst>
          </p:cNvPr>
          <p:cNvGrpSpPr/>
          <p:nvPr/>
        </p:nvGrpSpPr>
        <p:grpSpPr>
          <a:xfrm>
            <a:off x="6538229" y="5583428"/>
            <a:ext cx="534444" cy="707644"/>
            <a:chOff x="5537607" y="4645153"/>
            <a:chExt cx="790041" cy="104607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FFD6C0-EFE3-4DEE-8D9C-00FFCDB8F521}"/>
                </a:ext>
              </a:extLst>
            </p:cNvPr>
            <p:cNvSpPr/>
            <p:nvPr/>
          </p:nvSpPr>
          <p:spPr>
            <a:xfrm>
              <a:off x="5537607" y="4645153"/>
              <a:ext cx="790041" cy="1046074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F2B83A-FF7F-48FA-9366-1F2CFC5C7DDC}"/>
                </a:ext>
              </a:extLst>
            </p:cNvPr>
            <p:cNvSpPr/>
            <p:nvPr/>
          </p:nvSpPr>
          <p:spPr>
            <a:xfrm>
              <a:off x="5588813" y="4700016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C19CB9-A7ED-4917-8765-F78AC42BB60B}"/>
                </a:ext>
              </a:extLst>
            </p:cNvPr>
            <p:cNvSpPr/>
            <p:nvPr/>
          </p:nvSpPr>
          <p:spPr>
            <a:xfrm>
              <a:off x="5588813" y="4864607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30ADF9-16BA-4AFA-A0B9-AD48D18F9036}"/>
                </a:ext>
              </a:extLst>
            </p:cNvPr>
            <p:cNvSpPr/>
            <p:nvPr/>
          </p:nvSpPr>
          <p:spPr>
            <a:xfrm>
              <a:off x="5588813" y="5029198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3DACB4-EB07-4D74-8785-1F3F69E441F8}"/>
                </a:ext>
              </a:extLst>
            </p:cNvPr>
            <p:cNvSpPr/>
            <p:nvPr/>
          </p:nvSpPr>
          <p:spPr>
            <a:xfrm>
              <a:off x="5588813" y="5186477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71ADF8-3C5A-48CF-8385-3692AA38A5D7}"/>
                </a:ext>
              </a:extLst>
            </p:cNvPr>
            <p:cNvSpPr/>
            <p:nvPr/>
          </p:nvSpPr>
          <p:spPr>
            <a:xfrm>
              <a:off x="5588813" y="5351068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942D20-9638-4D09-9A6A-695BDD3EE857}"/>
                </a:ext>
              </a:extLst>
            </p:cNvPr>
            <p:cNvSpPr/>
            <p:nvPr/>
          </p:nvSpPr>
          <p:spPr>
            <a:xfrm>
              <a:off x="5588813" y="5515659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306462E-5E08-42A4-BEE1-B048554D5BC3}"/>
              </a:ext>
            </a:extLst>
          </p:cNvPr>
          <p:cNvCxnSpPr/>
          <p:nvPr/>
        </p:nvCxnSpPr>
        <p:spPr>
          <a:xfrm>
            <a:off x="7072673" y="6265665"/>
            <a:ext cx="221763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D68B349-DE53-4F7B-9CF0-1F1E5A4A72F4}"/>
              </a:ext>
            </a:extLst>
          </p:cNvPr>
          <p:cNvCxnSpPr>
            <a:cxnSpLocks/>
          </p:cNvCxnSpPr>
          <p:nvPr/>
        </p:nvCxnSpPr>
        <p:spPr>
          <a:xfrm>
            <a:off x="5469088" y="6272980"/>
            <a:ext cx="10691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42009D5-2DF7-45A2-8581-566C648836A1}"/>
              </a:ext>
            </a:extLst>
          </p:cNvPr>
          <p:cNvGrpSpPr/>
          <p:nvPr/>
        </p:nvGrpSpPr>
        <p:grpSpPr>
          <a:xfrm>
            <a:off x="4894079" y="4411948"/>
            <a:ext cx="594522" cy="1882782"/>
            <a:chOff x="4894079" y="4411948"/>
            <a:chExt cx="594522" cy="188278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E86615F-68B0-4D70-9706-E563B93445EE}"/>
                </a:ext>
              </a:extLst>
            </p:cNvPr>
            <p:cNvGrpSpPr/>
            <p:nvPr/>
          </p:nvGrpSpPr>
          <p:grpSpPr>
            <a:xfrm>
              <a:off x="4911566" y="4741402"/>
              <a:ext cx="557522" cy="1553328"/>
              <a:chOff x="3942176" y="4737745"/>
              <a:chExt cx="557522" cy="155332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492295C-17D7-4A95-8B21-A6023AF253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523" y="4740009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D96F13-E911-41A9-91EE-1D742090E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12988" y="4737745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709A954-1867-4D64-81BD-F7DCBDA58B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176" y="5841185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8AA0906-2D91-441C-95E2-114D4B8A3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6246" y="5608443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A0BA441-6ACF-4AD6-87D6-16F4C68E7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9667" y="5361995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7DD24FC-66F6-48E8-A961-24DBFB9D1B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3246" y="5838922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7F8B47B-39C8-4292-B0AF-8F62E57B1E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93426" y="5591550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8EFE673-6E14-4DD3-9850-834380A19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2217" y="5359732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1823C6E-A017-4166-A84D-335062751360}"/>
                </a:ext>
              </a:extLst>
            </p:cNvPr>
            <p:cNvSpPr/>
            <p:nvPr/>
          </p:nvSpPr>
          <p:spPr>
            <a:xfrm>
              <a:off x="4992749" y="4479639"/>
              <a:ext cx="395021" cy="39502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algn="ctr"/>
              <a:r>
                <a:rPr lang="en-US" sz="1400" b="1" dirty="0"/>
                <a:t>5G</a:t>
              </a:r>
              <a:endParaRPr lang="el-GR" sz="1400" b="1" dirty="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836C0F3A-3208-41E6-B938-9D2057FE42ED}"/>
                </a:ext>
              </a:extLst>
            </p:cNvPr>
            <p:cNvSpPr/>
            <p:nvPr/>
          </p:nvSpPr>
          <p:spPr>
            <a:xfrm rot="21248717">
              <a:off x="4894079" y="4419842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F235805-F7AE-4D26-B496-E71B60FF63D0}"/>
                </a:ext>
              </a:extLst>
            </p:cNvPr>
            <p:cNvSpPr/>
            <p:nvPr/>
          </p:nvSpPr>
          <p:spPr>
            <a:xfrm rot="351283" flipH="1">
              <a:off x="5403775" y="4411948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068E06-34D3-4AB1-8917-0462D8148B96}"/>
                </a:ext>
              </a:extLst>
            </p:cNvPr>
            <p:cNvSpPr txBox="1"/>
            <p:nvPr/>
          </p:nvSpPr>
          <p:spPr>
            <a:xfrm>
              <a:off x="4987319" y="4655602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radio</a:t>
              </a:r>
              <a:endParaRPr lang="el-GR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19AC20C8-FFB9-4DA4-8937-614E9EB6950E}"/>
              </a:ext>
            </a:extLst>
          </p:cNvPr>
          <p:cNvSpPr/>
          <p:nvPr/>
        </p:nvSpPr>
        <p:spPr>
          <a:xfrm>
            <a:off x="10353816" y="4564231"/>
            <a:ext cx="1156141" cy="54683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NFV </a:t>
            </a:r>
            <a:r>
              <a:rPr lang="en-US" sz="1200" dirty="0">
                <a:solidFill>
                  <a:schemeClr val="bg1"/>
                </a:solidFill>
              </a:rPr>
              <a:t>Orchestrator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Cloud 57">
            <a:extLst>
              <a:ext uri="{FF2B5EF4-FFF2-40B4-BE49-F238E27FC236}">
                <a16:creationId xmlns:a16="http://schemas.microsoft.com/office/drawing/2014/main" id="{A812CD10-7698-487F-ACEB-3D1F2D2A8D43}"/>
              </a:ext>
            </a:extLst>
          </p:cNvPr>
          <p:cNvSpPr/>
          <p:nvPr/>
        </p:nvSpPr>
        <p:spPr>
          <a:xfrm>
            <a:off x="9762260" y="5089101"/>
            <a:ext cx="1625532" cy="1150374"/>
          </a:xfrm>
          <a:prstGeom prst="cloud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2F89CA-CF24-43F7-9EC4-8491527FC578}"/>
              </a:ext>
            </a:extLst>
          </p:cNvPr>
          <p:cNvSpPr/>
          <p:nvPr/>
        </p:nvSpPr>
        <p:spPr>
          <a:xfrm>
            <a:off x="9529267" y="5258309"/>
            <a:ext cx="2053133" cy="331382"/>
          </a:xfrm>
          <a:prstGeom prst="rect">
            <a:avLst/>
          </a:prstGeom>
          <a:solidFill>
            <a:srgbClr val="53548A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5G </a:t>
            </a:r>
            <a:r>
              <a:rPr lang="en-US" dirty="0">
                <a:solidFill>
                  <a:schemeClr val="bg1"/>
                </a:solidFill>
              </a:rPr>
              <a:t>core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6414068-5F77-4EE3-AA70-A050C22BE4A2}"/>
              </a:ext>
            </a:extLst>
          </p:cNvPr>
          <p:cNvSpPr/>
          <p:nvPr/>
        </p:nvSpPr>
        <p:spPr>
          <a:xfrm>
            <a:off x="9367195" y="4008257"/>
            <a:ext cx="1156141" cy="3794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Operations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F4B8A0-7D59-4568-AFDA-7CC2FB3A8437}"/>
              </a:ext>
            </a:extLst>
          </p:cNvPr>
          <p:cNvCxnSpPr>
            <a:cxnSpLocks/>
          </p:cNvCxnSpPr>
          <p:nvPr/>
        </p:nvCxnSpPr>
        <p:spPr>
          <a:xfrm>
            <a:off x="1376806" y="6272980"/>
            <a:ext cx="353476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1AD66D4-C270-404E-82E5-9D3C9A875ABA}"/>
              </a:ext>
            </a:extLst>
          </p:cNvPr>
          <p:cNvCxnSpPr/>
          <p:nvPr/>
        </p:nvCxnSpPr>
        <p:spPr>
          <a:xfrm flipV="1">
            <a:off x="1894637" y="5917453"/>
            <a:ext cx="0" cy="348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4FFC539-0C28-45A9-9311-BBBA0B3D1437}"/>
              </a:ext>
            </a:extLst>
          </p:cNvPr>
          <p:cNvSpPr/>
          <p:nvPr/>
        </p:nvSpPr>
        <p:spPr>
          <a:xfrm>
            <a:off x="1770278" y="5589691"/>
            <a:ext cx="263347" cy="3277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43CD17E-CE5B-42C4-BFBE-6BE741DB14E6}"/>
              </a:ext>
            </a:extLst>
          </p:cNvPr>
          <p:cNvCxnSpPr/>
          <p:nvPr/>
        </p:nvCxnSpPr>
        <p:spPr>
          <a:xfrm flipV="1">
            <a:off x="4584195" y="5910785"/>
            <a:ext cx="0" cy="348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612EF67-7A5B-4853-A701-BFE1CC74813D}"/>
              </a:ext>
            </a:extLst>
          </p:cNvPr>
          <p:cNvSpPr/>
          <p:nvPr/>
        </p:nvSpPr>
        <p:spPr>
          <a:xfrm>
            <a:off x="4459836" y="5583023"/>
            <a:ext cx="263347" cy="32776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6973742-C828-4408-9103-33C257B95C7E}"/>
              </a:ext>
            </a:extLst>
          </p:cNvPr>
          <p:cNvSpPr txBox="1"/>
          <p:nvPr/>
        </p:nvSpPr>
        <p:spPr>
          <a:xfrm>
            <a:off x="1594625" y="5278240"/>
            <a:ext cx="62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RSU</a:t>
            </a:r>
            <a:endParaRPr lang="el-GR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38874FE-7E54-4929-8A66-CA54644E7F84}"/>
              </a:ext>
            </a:extLst>
          </p:cNvPr>
          <p:cNvSpPr txBox="1"/>
          <p:nvPr/>
        </p:nvSpPr>
        <p:spPr>
          <a:xfrm>
            <a:off x="4263834" y="5293612"/>
            <a:ext cx="62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RSU</a:t>
            </a:r>
            <a:endParaRPr lang="el-GR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927F584-1B00-4807-9B88-650B5EA0B041}"/>
              </a:ext>
            </a:extLst>
          </p:cNvPr>
          <p:cNvSpPr/>
          <p:nvPr/>
        </p:nvSpPr>
        <p:spPr>
          <a:xfrm>
            <a:off x="9939358" y="5697748"/>
            <a:ext cx="131674" cy="17178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46EF8BB7-86F5-49E4-AC2C-9206FA69EB5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6493649">
            <a:off x="1252500" y="4925512"/>
            <a:ext cx="699424" cy="540464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83F86427-C22E-4792-9F12-EED746FA0E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1074574">
            <a:off x="4426891" y="4904017"/>
            <a:ext cx="699424" cy="540464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772A5441-B5B6-46EF-AB87-97E751E747CA}"/>
              </a:ext>
            </a:extLst>
          </p:cNvPr>
          <p:cNvSpPr txBox="1"/>
          <p:nvPr/>
        </p:nvSpPr>
        <p:spPr>
          <a:xfrm>
            <a:off x="179285" y="5376872"/>
            <a:ext cx="143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Μέτρηση </a:t>
            </a:r>
            <a:r>
              <a:rPr lang="en-US" dirty="0"/>
              <a:t>UE</a:t>
            </a:r>
            <a:endParaRPr lang="el-GR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F5A60C7-10A1-498D-9F18-8CC42E5223D5}"/>
              </a:ext>
            </a:extLst>
          </p:cNvPr>
          <p:cNvSpPr txBox="1"/>
          <p:nvPr/>
        </p:nvSpPr>
        <p:spPr>
          <a:xfrm>
            <a:off x="2579903" y="5439067"/>
            <a:ext cx="143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Μέτρηση </a:t>
            </a:r>
            <a:r>
              <a:rPr lang="en-US" dirty="0"/>
              <a:t>UE</a:t>
            </a:r>
            <a:endParaRPr lang="el-GR" dirty="0"/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DC631C2C-5330-4C6F-B084-197034567F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200"/>
              </a:clrFrom>
              <a:clrTo>
                <a:srgbClr val="FFF2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06278" y="5759611"/>
            <a:ext cx="1247775" cy="533400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B2EFE589-9800-406B-8EFF-A99EC76D7397}"/>
              </a:ext>
            </a:extLst>
          </p:cNvPr>
          <p:cNvSpPr/>
          <p:nvPr/>
        </p:nvSpPr>
        <p:spPr>
          <a:xfrm>
            <a:off x="9364903" y="4556928"/>
            <a:ext cx="463676" cy="3794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400" b="1" dirty="0">
                <a:solidFill>
                  <a:schemeClr val="bg1"/>
                </a:solidFill>
              </a:rPr>
              <a:t>ΑΙ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96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6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0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5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6 L 0.6207 -0.00254 " pathEditMode="relative" rAng="0" ptsTypes="AA">
                                      <p:cBhvr>
                                        <p:cTn id="16" dur="37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29" y="-13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91667E-6 2.96296E-6 L -0.66523 -0.00232 " pathEditMode="relative" rAng="0" ptsTypes="AA">
                                      <p:cBhvr>
                                        <p:cTn id="27" dur="36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68" y="-11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16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6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17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2" nodeType="withEffect">
                                  <p:stCondLst>
                                    <p:cond delay="17000"/>
                                  </p:stCondLst>
                                  <p:childTnLst>
                                    <p:animMotion origin="layout" path="M -0.66523 -0.00232 L -0.44453 -0.00255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9" y="-2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" presetClass="exit" presetSubtype="4" fill="hold" grpId="3" nodeType="withEffect">
                                  <p:stCondLst>
                                    <p:cond delay="25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9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9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26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19" grpId="1" animBg="1"/>
      <p:bldP spid="119" grpId="2" animBg="1"/>
      <p:bldP spid="119" grpId="3" animBg="1"/>
      <p:bldP spid="122" grpId="0"/>
      <p:bldP spid="122" grpId="1"/>
      <p:bldP spid="123" grpId="0"/>
      <p:bldP spid="12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46E992CC-9B82-4A25-8D8E-1F74581A9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" y="4859123"/>
            <a:ext cx="2105025" cy="14478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B8645FF-5E9B-48FC-ACF7-43A8C8103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83548" y="5768035"/>
            <a:ext cx="178680" cy="511396"/>
          </a:xfrm>
          <a:prstGeom prst="rect">
            <a:avLst/>
          </a:prstGeom>
        </p:spPr>
      </p:pic>
      <p:pic>
        <p:nvPicPr>
          <p:cNvPr id="68" name="Picture 9">
            <a:extLst>
              <a:ext uri="{FF2B5EF4-FFF2-40B4-BE49-F238E27FC236}">
                <a16:creationId xmlns:a16="http://schemas.microsoft.com/office/drawing/2014/main" id="{A1F6AB68-7325-4967-8F06-D689DAAA4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548390" y="4011144"/>
            <a:ext cx="1849791" cy="1679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135111-4276-46D1-BBFF-3AA0B560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Δίκτυα νέας γενιάς και έρευνα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6CE3-E9C4-4F0F-8CDC-AC82073860B1}"/>
              </a:ext>
            </a:extLst>
          </p:cNvPr>
          <p:cNvSpPr/>
          <p:nvPr/>
        </p:nvSpPr>
        <p:spPr>
          <a:xfrm>
            <a:off x="687629" y="6291072"/>
            <a:ext cx="11139830" cy="1097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CC181E-50EF-4F5A-B4A4-A211A3B745F0}"/>
              </a:ext>
            </a:extLst>
          </p:cNvPr>
          <p:cNvGrpSpPr/>
          <p:nvPr/>
        </p:nvGrpSpPr>
        <p:grpSpPr>
          <a:xfrm>
            <a:off x="9290303" y="3846011"/>
            <a:ext cx="2435963" cy="2445061"/>
            <a:chOff x="9290303" y="3846011"/>
            <a:chExt cx="2435963" cy="24450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1EC293-F348-4711-851A-A77E42A643D5}"/>
                </a:ext>
              </a:extLst>
            </p:cNvPr>
            <p:cNvSpPr/>
            <p:nvPr/>
          </p:nvSpPr>
          <p:spPr>
            <a:xfrm>
              <a:off x="9290303" y="3846011"/>
              <a:ext cx="2435963" cy="24450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220580-2FFC-44A1-B2CC-84AF109CCA9A}"/>
                </a:ext>
              </a:extLst>
            </p:cNvPr>
            <p:cNvGrpSpPr/>
            <p:nvPr/>
          </p:nvGrpSpPr>
          <p:grpSpPr>
            <a:xfrm>
              <a:off x="9478061" y="5244998"/>
              <a:ext cx="790041" cy="1046074"/>
              <a:chOff x="5537607" y="4645153"/>
              <a:chExt cx="790041" cy="104607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E8ACD0-BB84-4A71-AB4F-B7CCA295D58F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89B3C49-C721-4AE9-8F65-B5C90920626A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26B4FCF-19EA-4303-A28B-61AA0E1DE47B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CE22BA4-62D7-4CFA-BCB4-46EB33EB102F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2584693-1ABC-48EE-8C7F-01EF24AFDA0D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2F2A97-1896-4CA7-9A4B-F8A59F60B840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768E5F-6EC5-4144-B0E6-FEA3E230A20B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B3B3B0-7E36-44DC-A728-C4BE6EA6763F}"/>
                </a:ext>
              </a:extLst>
            </p:cNvPr>
            <p:cNvGrpSpPr/>
            <p:nvPr/>
          </p:nvGrpSpPr>
          <p:grpSpPr>
            <a:xfrm>
              <a:off x="9844700" y="4957650"/>
              <a:ext cx="1007059" cy="1333422"/>
              <a:chOff x="5537607" y="4645153"/>
              <a:chExt cx="790041" cy="104607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033DFF-EE1B-4918-929D-AF32B0C2C55C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62BD20A-BC5D-40E8-9372-142FE4D14B85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654934C-EC7F-47E8-9F5E-55EC9BDBAC17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22B2D-78F9-4AE2-9BE4-B4558BD00113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DE7F76-EF7E-4E8F-AD4E-AF5B8E122D0D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A68BF49-9439-4289-AB5D-E2FF4600843A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5E84470-2BC5-4B60-8299-6CC98F9532D7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1F282D-7A2F-4F74-B74F-9C8A5EB73CE2}"/>
                </a:ext>
              </a:extLst>
            </p:cNvPr>
            <p:cNvGrpSpPr/>
            <p:nvPr/>
          </p:nvGrpSpPr>
          <p:grpSpPr>
            <a:xfrm>
              <a:off x="10268102" y="4654159"/>
              <a:ext cx="1236269" cy="1636913"/>
              <a:chOff x="5537607" y="4645153"/>
              <a:chExt cx="790041" cy="104607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AC25B3-DB8F-4F7A-B9D9-429FAF467A7E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0FD9415-1D42-4712-AE74-D93020D6C72B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77021B-E5D1-45BA-98D3-6DC8FCBDD2B3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823353-809A-4D34-9D40-78C2D8180B42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4D41DE7-D71A-45D4-8868-59DCBF4B496A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8E000FD-75D2-429C-AB97-F0CF439DC536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1C64ABC-A6AD-4AF6-A964-EEE8D38C5956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353914-7A0A-45EA-94AD-5827E396F6DB}"/>
              </a:ext>
            </a:extLst>
          </p:cNvPr>
          <p:cNvGrpSpPr/>
          <p:nvPr/>
        </p:nvGrpSpPr>
        <p:grpSpPr>
          <a:xfrm>
            <a:off x="6538229" y="5583428"/>
            <a:ext cx="534444" cy="707644"/>
            <a:chOff x="5537607" y="4645153"/>
            <a:chExt cx="790041" cy="104607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FFD6C0-EFE3-4DEE-8D9C-00FFCDB8F521}"/>
                </a:ext>
              </a:extLst>
            </p:cNvPr>
            <p:cNvSpPr/>
            <p:nvPr/>
          </p:nvSpPr>
          <p:spPr>
            <a:xfrm>
              <a:off x="5537607" y="4645153"/>
              <a:ext cx="790041" cy="1046074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F2B83A-FF7F-48FA-9366-1F2CFC5C7DDC}"/>
                </a:ext>
              </a:extLst>
            </p:cNvPr>
            <p:cNvSpPr/>
            <p:nvPr/>
          </p:nvSpPr>
          <p:spPr>
            <a:xfrm>
              <a:off x="5588813" y="4700016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C19CB9-A7ED-4917-8765-F78AC42BB60B}"/>
                </a:ext>
              </a:extLst>
            </p:cNvPr>
            <p:cNvSpPr/>
            <p:nvPr/>
          </p:nvSpPr>
          <p:spPr>
            <a:xfrm>
              <a:off x="5588813" y="4864607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30ADF9-16BA-4AFA-A0B9-AD48D18F9036}"/>
                </a:ext>
              </a:extLst>
            </p:cNvPr>
            <p:cNvSpPr/>
            <p:nvPr/>
          </p:nvSpPr>
          <p:spPr>
            <a:xfrm>
              <a:off x="5588813" y="5029198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3DACB4-EB07-4D74-8785-1F3F69E441F8}"/>
                </a:ext>
              </a:extLst>
            </p:cNvPr>
            <p:cNvSpPr/>
            <p:nvPr/>
          </p:nvSpPr>
          <p:spPr>
            <a:xfrm>
              <a:off x="5588813" y="5186477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71ADF8-3C5A-48CF-8385-3692AA38A5D7}"/>
                </a:ext>
              </a:extLst>
            </p:cNvPr>
            <p:cNvSpPr/>
            <p:nvPr/>
          </p:nvSpPr>
          <p:spPr>
            <a:xfrm>
              <a:off x="5588813" y="5351068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942D20-9638-4D09-9A6A-695BDD3EE857}"/>
                </a:ext>
              </a:extLst>
            </p:cNvPr>
            <p:cNvSpPr/>
            <p:nvPr/>
          </p:nvSpPr>
          <p:spPr>
            <a:xfrm>
              <a:off x="5588813" y="5515659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306462E-5E08-42A4-BEE1-B048554D5BC3}"/>
              </a:ext>
            </a:extLst>
          </p:cNvPr>
          <p:cNvCxnSpPr/>
          <p:nvPr/>
        </p:nvCxnSpPr>
        <p:spPr>
          <a:xfrm>
            <a:off x="7072673" y="6265665"/>
            <a:ext cx="221763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D68B349-DE53-4F7B-9CF0-1F1E5A4A72F4}"/>
              </a:ext>
            </a:extLst>
          </p:cNvPr>
          <p:cNvCxnSpPr>
            <a:cxnSpLocks/>
          </p:cNvCxnSpPr>
          <p:nvPr/>
        </p:nvCxnSpPr>
        <p:spPr>
          <a:xfrm>
            <a:off x="5469088" y="6272980"/>
            <a:ext cx="10691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42009D5-2DF7-45A2-8581-566C648836A1}"/>
              </a:ext>
            </a:extLst>
          </p:cNvPr>
          <p:cNvGrpSpPr/>
          <p:nvPr/>
        </p:nvGrpSpPr>
        <p:grpSpPr>
          <a:xfrm>
            <a:off x="4894079" y="4411948"/>
            <a:ext cx="594522" cy="1882782"/>
            <a:chOff x="4894079" y="4411948"/>
            <a:chExt cx="594522" cy="188278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E86615F-68B0-4D70-9706-E563B93445EE}"/>
                </a:ext>
              </a:extLst>
            </p:cNvPr>
            <p:cNvGrpSpPr/>
            <p:nvPr/>
          </p:nvGrpSpPr>
          <p:grpSpPr>
            <a:xfrm>
              <a:off x="4911566" y="4741402"/>
              <a:ext cx="557522" cy="1553328"/>
              <a:chOff x="3942176" y="4737745"/>
              <a:chExt cx="557522" cy="155332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492295C-17D7-4A95-8B21-A6023AF253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523" y="4740009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D96F13-E911-41A9-91EE-1D742090E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12988" y="4737745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709A954-1867-4D64-81BD-F7DCBDA58B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176" y="5841185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8AA0906-2D91-441C-95E2-114D4B8A3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6246" y="5608443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A0BA441-6ACF-4AD6-87D6-16F4C68E7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9667" y="5361995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7DD24FC-66F6-48E8-A961-24DBFB9D1B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3246" y="5838922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7F8B47B-39C8-4292-B0AF-8F62E57B1E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93426" y="5591550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8EFE673-6E14-4DD3-9850-834380A19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2217" y="5359732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1823C6E-A017-4166-A84D-335062751360}"/>
                </a:ext>
              </a:extLst>
            </p:cNvPr>
            <p:cNvSpPr/>
            <p:nvPr/>
          </p:nvSpPr>
          <p:spPr>
            <a:xfrm>
              <a:off x="4992749" y="4479639"/>
              <a:ext cx="395021" cy="39502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algn="ctr"/>
              <a:r>
                <a:rPr lang="en-US" sz="1400" b="1" dirty="0"/>
                <a:t>5G</a:t>
              </a:r>
              <a:endParaRPr lang="el-GR" sz="1400" b="1" dirty="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836C0F3A-3208-41E6-B938-9D2057FE42ED}"/>
                </a:ext>
              </a:extLst>
            </p:cNvPr>
            <p:cNvSpPr/>
            <p:nvPr/>
          </p:nvSpPr>
          <p:spPr>
            <a:xfrm rot="21248717">
              <a:off x="4894079" y="4419842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F235805-F7AE-4D26-B496-E71B60FF63D0}"/>
                </a:ext>
              </a:extLst>
            </p:cNvPr>
            <p:cNvSpPr/>
            <p:nvPr/>
          </p:nvSpPr>
          <p:spPr>
            <a:xfrm rot="351283" flipH="1">
              <a:off x="5403775" y="4411948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068E06-34D3-4AB1-8917-0462D8148B96}"/>
                </a:ext>
              </a:extLst>
            </p:cNvPr>
            <p:cNvSpPr txBox="1"/>
            <p:nvPr/>
          </p:nvSpPr>
          <p:spPr>
            <a:xfrm>
              <a:off x="4987319" y="4655602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radio</a:t>
              </a:r>
              <a:endParaRPr lang="el-GR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E7596-E4A3-4B2D-B637-D397C0A35F89}"/>
              </a:ext>
            </a:extLst>
          </p:cNvPr>
          <p:cNvSpPr txBox="1"/>
          <p:nvPr/>
        </p:nvSpPr>
        <p:spPr>
          <a:xfrm>
            <a:off x="687629" y="1178711"/>
            <a:ext cx="204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Ανοιχτές υποδομές</a:t>
            </a:r>
          </a:p>
        </p:txBody>
      </p:sp>
      <p:pic>
        <p:nvPicPr>
          <p:cNvPr id="59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DE80C689-43C9-464C-B842-B767F7990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484778" y="4746803"/>
            <a:ext cx="2345994" cy="1110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6" name="Picture 16" descr="A picture containing indoor, window, sitting, table&#10;&#10;Description automatically generated">
            <a:extLst>
              <a:ext uri="{FF2B5EF4-FFF2-40B4-BE49-F238E27FC236}">
                <a16:creationId xmlns:a16="http://schemas.microsoft.com/office/drawing/2014/main" id="{ED3FA596-FFD3-4F27-96D1-E156568F1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475552" y="1783539"/>
            <a:ext cx="2730210" cy="1291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7" name="Picture 4" descr="A picture containing indoor, computer, table, sitting&#10;&#10;Description automatically generated">
            <a:extLst>
              <a:ext uri="{FF2B5EF4-FFF2-40B4-BE49-F238E27FC236}">
                <a16:creationId xmlns:a16="http://schemas.microsoft.com/office/drawing/2014/main" id="{F40844E9-B9B3-4BD7-8E35-8DF9F85A7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rot="5400000">
            <a:off x="8036430" y="2579030"/>
            <a:ext cx="5215660" cy="2468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9" name="Picture 5">
            <a:extLst>
              <a:ext uri="{FF2B5EF4-FFF2-40B4-BE49-F238E27FC236}">
                <a16:creationId xmlns:a16="http://schemas.microsoft.com/office/drawing/2014/main" id="{AB65482B-59C9-4F5C-8C8E-474BE4324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4581622" y="1705897"/>
            <a:ext cx="1346644" cy="28517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026F2F8-A6AE-41D6-9559-CF27306C8BC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63" y="3240406"/>
            <a:ext cx="1532646" cy="10207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BE2F0BC-5E1A-404D-9BEB-0CB9356DA75E}"/>
              </a:ext>
            </a:extLst>
          </p:cNvPr>
          <p:cNvSpPr txBox="1"/>
          <p:nvPr/>
        </p:nvSpPr>
        <p:spPr>
          <a:xfrm>
            <a:off x="1882437" y="4199847"/>
            <a:ext cx="82426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NBIoT</a:t>
            </a:r>
            <a:endParaRPr lang="el-GR" sz="1867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144079C-2AD4-4576-B8DE-EE522BFF90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29" y="4609914"/>
            <a:ext cx="2104013" cy="14064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00EF468-9667-4582-B758-2ACD4B2B8220}"/>
              </a:ext>
            </a:extLst>
          </p:cNvPr>
          <p:cNvSpPr txBox="1"/>
          <p:nvPr/>
        </p:nvSpPr>
        <p:spPr>
          <a:xfrm>
            <a:off x="2411411" y="6041266"/>
            <a:ext cx="76335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SDRs</a:t>
            </a:r>
            <a:endParaRPr lang="el-GR" sz="1867" dirty="0"/>
          </a:p>
        </p:txBody>
      </p:sp>
      <p:pic>
        <p:nvPicPr>
          <p:cNvPr id="39" name="Picture 38" descr="A picture containing indoor, white, table, sitting&#10;&#10;Description automatically generated">
            <a:extLst>
              <a:ext uri="{FF2B5EF4-FFF2-40B4-BE49-F238E27FC236}">
                <a16:creationId xmlns:a16="http://schemas.microsoft.com/office/drawing/2014/main" id="{C66F0F28-C4A7-4F7A-B4C1-A031A22007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44" y="4044585"/>
            <a:ext cx="1050979" cy="140130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1582BD1-A392-4B08-AE12-2CA579252B8F}"/>
              </a:ext>
            </a:extLst>
          </p:cNvPr>
          <p:cNvSpPr txBox="1"/>
          <p:nvPr/>
        </p:nvSpPr>
        <p:spPr>
          <a:xfrm>
            <a:off x="635851" y="5396656"/>
            <a:ext cx="62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0996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3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5291A1A3-E8D1-46A9-8873-39B3FD979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491" y="4572164"/>
            <a:ext cx="1379286" cy="545119"/>
          </a:xfrm>
          <a:prstGeom prst="rect">
            <a:avLst/>
          </a:prstGeom>
        </p:spPr>
      </p:pic>
      <p:pic>
        <p:nvPicPr>
          <p:cNvPr id="39" name="Picture 3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A74F78D-256F-45CB-8F57-14ED421CA6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4058" y="3820848"/>
            <a:ext cx="3636379" cy="242568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6225C17-1592-45CD-B5FB-D8410C98D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853207" y="5738392"/>
            <a:ext cx="178680" cy="51139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8AB29F9-F28A-473F-B347-B459A6EC6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376" y="5727404"/>
            <a:ext cx="1248458" cy="5310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135111-4276-46D1-BBFF-3AA0B560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Δίκτυα νέας γενιάς και έρευνα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6CE3-E9C4-4F0F-8CDC-AC82073860B1}"/>
              </a:ext>
            </a:extLst>
          </p:cNvPr>
          <p:cNvSpPr/>
          <p:nvPr/>
        </p:nvSpPr>
        <p:spPr>
          <a:xfrm>
            <a:off x="687629" y="6291072"/>
            <a:ext cx="11139830" cy="1097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CC181E-50EF-4F5A-B4A4-A211A3B745F0}"/>
              </a:ext>
            </a:extLst>
          </p:cNvPr>
          <p:cNvGrpSpPr/>
          <p:nvPr/>
        </p:nvGrpSpPr>
        <p:grpSpPr>
          <a:xfrm>
            <a:off x="9290303" y="3846011"/>
            <a:ext cx="2435963" cy="2445061"/>
            <a:chOff x="9290303" y="3846011"/>
            <a:chExt cx="2435963" cy="24450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1EC293-F348-4711-851A-A77E42A643D5}"/>
                </a:ext>
              </a:extLst>
            </p:cNvPr>
            <p:cNvSpPr/>
            <p:nvPr/>
          </p:nvSpPr>
          <p:spPr>
            <a:xfrm>
              <a:off x="9290303" y="3846011"/>
              <a:ext cx="2435963" cy="24450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220580-2FFC-44A1-B2CC-84AF109CCA9A}"/>
                </a:ext>
              </a:extLst>
            </p:cNvPr>
            <p:cNvGrpSpPr/>
            <p:nvPr/>
          </p:nvGrpSpPr>
          <p:grpSpPr>
            <a:xfrm>
              <a:off x="9478061" y="5244998"/>
              <a:ext cx="790041" cy="1046074"/>
              <a:chOff x="5537607" y="4645153"/>
              <a:chExt cx="790041" cy="104607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E8ACD0-BB84-4A71-AB4F-B7CCA295D58F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89B3C49-C721-4AE9-8F65-B5C90920626A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26B4FCF-19EA-4303-A28B-61AA0E1DE47B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CE22BA4-62D7-4CFA-BCB4-46EB33EB102F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2584693-1ABC-48EE-8C7F-01EF24AFDA0D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2F2A97-1896-4CA7-9A4B-F8A59F60B840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768E5F-6EC5-4144-B0E6-FEA3E230A20B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B3B3B0-7E36-44DC-A728-C4BE6EA6763F}"/>
                </a:ext>
              </a:extLst>
            </p:cNvPr>
            <p:cNvGrpSpPr/>
            <p:nvPr/>
          </p:nvGrpSpPr>
          <p:grpSpPr>
            <a:xfrm>
              <a:off x="9844700" y="4957650"/>
              <a:ext cx="1007059" cy="1333422"/>
              <a:chOff x="5537607" y="4645153"/>
              <a:chExt cx="790041" cy="104607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033DFF-EE1B-4918-929D-AF32B0C2C55C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62BD20A-BC5D-40E8-9372-142FE4D14B85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654934C-EC7F-47E8-9F5E-55EC9BDBAC17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22B2D-78F9-4AE2-9BE4-B4558BD00113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DE7F76-EF7E-4E8F-AD4E-AF5B8E122D0D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A68BF49-9439-4289-AB5D-E2FF4600843A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5E84470-2BC5-4B60-8299-6CC98F9532D7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1F282D-7A2F-4F74-B74F-9C8A5EB73CE2}"/>
                </a:ext>
              </a:extLst>
            </p:cNvPr>
            <p:cNvGrpSpPr/>
            <p:nvPr/>
          </p:nvGrpSpPr>
          <p:grpSpPr>
            <a:xfrm>
              <a:off x="10268102" y="4654159"/>
              <a:ext cx="1236269" cy="1636913"/>
              <a:chOff x="5537607" y="4645153"/>
              <a:chExt cx="790041" cy="104607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AC25B3-DB8F-4F7A-B9D9-429FAF467A7E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0FD9415-1D42-4712-AE74-D93020D6C72B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77021B-E5D1-45BA-98D3-6DC8FCBDD2B3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823353-809A-4D34-9D40-78C2D8180B42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4D41DE7-D71A-45D4-8868-59DCBF4B496A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8E000FD-75D2-429C-AB97-F0CF439DC536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1C64ABC-A6AD-4AF6-A964-EEE8D38C5956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353914-7A0A-45EA-94AD-5827E396F6DB}"/>
              </a:ext>
            </a:extLst>
          </p:cNvPr>
          <p:cNvGrpSpPr/>
          <p:nvPr/>
        </p:nvGrpSpPr>
        <p:grpSpPr>
          <a:xfrm>
            <a:off x="6538229" y="5583428"/>
            <a:ext cx="534444" cy="707644"/>
            <a:chOff x="5537607" y="4645153"/>
            <a:chExt cx="790041" cy="104607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FFD6C0-EFE3-4DEE-8D9C-00FFCDB8F521}"/>
                </a:ext>
              </a:extLst>
            </p:cNvPr>
            <p:cNvSpPr/>
            <p:nvPr/>
          </p:nvSpPr>
          <p:spPr>
            <a:xfrm>
              <a:off x="5537607" y="4645153"/>
              <a:ext cx="790041" cy="1046074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F2B83A-FF7F-48FA-9366-1F2CFC5C7DDC}"/>
                </a:ext>
              </a:extLst>
            </p:cNvPr>
            <p:cNvSpPr/>
            <p:nvPr/>
          </p:nvSpPr>
          <p:spPr>
            <a:xfrm>
              <a:off x="5588813" y="4700016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C19CB9-A7ED-4917-8765-F78AC42BB60B}"/>
                </a:ext>
              </a:extLst>
            </p:cNvPr>
            <p:cNvSpPr/>
            <p:nvPr/>
          </p:nvSpPr>
          <p:spPr>
            <a:xfrm>
              <a:off x="5588813" y="4864607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30ADF9-16BA-4AFA-A0B9-AD48D18F9036}"/>
                </a:ext>
              </a:extLst>
            </p:cNvPr>
            <p:cNvSpPr/>
            <p:nvPr/>
          </p:nvSpPr>
          <p:spPr>
            <a:xfrm>
              <a:off x="5588813" y="5029198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3DACB4-EB07-4D74-8785-1F3F69E441F8}"/>
                </a:ext>
              </a:extLst>
            </p:cNvPr>
            <p:cNvSpPr/>
            <p:nvPr/>
          </p:nvSpPr>
          <p:spPr>
            <a:xfrm>
              <a:off x="5588813" y="5186477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71ADF8-3C5A-48CF-8385-3692AA38A5D7}"/>
                </a:ext>
              </a:extLst>
            </p:cNvPr>
            <p:cNvSpPr/>
            <p:nvPr/>
          </p:nvSpPr>
          <p:spPr>
            <a:xfrm>
              <a:off x="5588813" y="5351068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942D20-9638-4D09-9A6A-695BDD3EE857}"/>
                </a:ext>
              </a:extLst>
            </p:cNvPr>
            <p:cNvSpPr/>
            <p:nvPr/>
          </p:nvSpPr>
          <p:spPr>
            <a:xfrm>
              <a:off x="5588813" y="5515659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306462E-5E08-42A4-BEE1-B048554D5BC3}"/>
              </a:ext>
            </a:extLst>
          </p:cNvPr>
          <p:cNvCxnSpPr/>
          <p:nvPr/>
        </p:nvCxnSpPr>
        <p:spPr>
          <a:xfrm>
            <a:off x="7072673" y="6265665"/>
            <a:ext cx="221763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D68B349-DE53-4F7B-9CF0-1F1E5A4A72F4}"/>
              </a:ext>
            </a:extLst>
          </p:cNvPr>
          <p:cNvCxnSpPr>
            <a:cxnSpLocks/>
          </p:cNvCxnSpPr>
          <p:nvPr/>
        </p:nvCxnSpPr>
        <p:spPr>
          <a:xfrm>
            <a:off x="5469088" y="6272980"/>
            <a:ext cx="10691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42009D5-2DF7-45A2-8581-566C648836A1}"/>
              </a:ext>
            </a:extLst>
          </p:cNvPr>
          <p:cNvGrpSpPr/>
          <p:nvPr/>
        </p:nvGrpSpPr>
        <p:grpSpPr>
          <a:xfrm>
            <a:off x="4894079" y="4411948"/>
            <a:ext cx="594522" cy="1882782"/>
            <a:chOff x="4894079" y="4411948"/>
            <a:chExt cx="594522" cy="188278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E86615F-68B0-4D70-9706-E563B93445EE}"/>
                </a:ext>
              </a:extLst>
            </p:cNvPr>
            <p:cNvGrpSpPr/>
            <p:nvPr/>
          </p:nvGrpSpPr>
          <p:grpSpPr>
            <a:xfrm>
              <a:off x="4911566" y="4741402"/>
              <a:ext cx="557522" cy="1553328"/>
              <a:chOff x="3942176" y="4737745"/>
              <a:chExt cx="557522" cy="155332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492295C-17D7-4A95-8B21-A6023AF253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523" y="4740009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D96F13-E911-41A9-91EE-1D742090E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12988" y="4737745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709A954-1867-4D64-81BD-F7DCBDA58B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176" y="5841185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8AA0906-2D91-441C-95E2-114D4B8A3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6246" y="5608443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A0BA441-6ACF-4AD6-87D6-16F4C68E7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9667" y="5361995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7DD24FC-66F6-48E8-A961-24DBFB9D1B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3246" y="5838922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7F8B47B-39C8-4292-B0AF-8F62E57B1E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93426" y="5591550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8EFE673-6E14-4DD3-9850-834380A19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2217" y="5359732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1823C6E-A017-4166-A84D-335062751360}"/>
                </a:ext>
              </a:extLst>
            </p:cNvPr>
            <p:cNvSpPr/>
            <p:nvPr/>
          </p:nvSpPr>
          <p:spPr>
            <a:xfrm>
              <a:off x="4992749" y="4479639"/>
              <a:ext cx="395021" cy="39502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algn="ctr"/>
              <a:r>
                <a:rPr lang="en-US" sz="1400" b="1" dirty="0"/>
                <a:t>5G</a:t>
              </a:r>
              <a:endParaRPr lang="el-GR" sz="1400" b="1" dirty="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836C0F3A-3208-41E6-B938-9D2057FE42ED}"/>
                </a:ext>
              </a:extLst>
            </p:cNvPr>
            <p:cNvSpPr/>
            <p:nvPr/>
          </p:nvSpPr>
          <p:spPr>
            <a:xfrm rot="21248717">
              <a:off x="4894079" y="4419842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F235805-F7AE-4D26-B496-E71B60FF63D0}"/>
                </a:ext>
              </a:extLst>
            </p:cNvPr>
            <p:cNvSpPr/>
            <p:nvPr/>
          </p:nvSpPr>
          <p:spPr>
            <a:xfrm rot="351283" flipH="1">
              <a:off x="5403775" y="4411948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068E06-34D3-4AB1-8917-0462D8148B96}"/>
                </a:ext>
              </a:extLst>
            </p:cNvPr>
            <p:cNvSpPr txBox="1"/>
            <p:nvPr/>
          </p:nvSpPr>
          <p:spPr>
            <a:xfrm>
              <a:off x="4987319" y="4655602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radio</a:t>
              </a:r>
              <a:endParaRPr lang="el-GR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E7596-E4A3-4B2D-B637-D397C0A35F89}"/>
              </a:ext>
            </a:extLst>
          </p:cNvPr>
          <p:cNvSpPr txBox="1"/>
          <p:nvPr/>
        </p:nvSpPr>
        <p:spPr>
          <a:xfrm>
            <a:off x="687629" y="1178711"/>
            <a:ext cx="1943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Ανοιχτό λογισμικό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60950FC-4D0D-4250-8A84-4D1F1493B638}"/>
              </a:ext>
            </a:extLst>
          </p:cNvPr>
          <p:cNvSpPr/>
          <p:nvPr/>
        </p:nvSpPr>
        <p:spPr>
          <a:xfrm>
            <a:off x="178420" y="1548043"/>
            <a:ext cx="11796561" cy="5021007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EA56A47A-4F02-493E-8499-6FBCBA4A32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644" y="5785589"/>
            <a:ext cx="1026791" cy="496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0" name="Picture 79" descr="A close up of a logo&#10;&#10;Description automatically generated">
            <a:extLst>
              <a:ext uri="{FF2B5EF4-FFF2-40B4-BE49-F238E27FC236}">
                <a16:creationId xmlns:a16="http://schemas.microsoft.com/office/drawing/2014/main" id="{18D61A5B-DFC5-4649-BA7A-8A82E4AE63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88" y="5596258"/>
            <a:ext cx="1287522" cy="278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" name="Picture 80" descr="A close up of a logo&#10;&#10;Description automatically generated">
            <a:extLst>
              <a:ext uri="{FF2B5EF4-FFF2-40B4-BE49-F238E27FC236}">
                <a16:creationId xmlns:a16="http://schemas.microsoft.com/office/drawing/2014/main" id="{616D9AD9-895A-4E0C-8573-F6EEF48FDB6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230" y="3448588"/>
            <a:ext cx="1403221" cy="613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2" name="Picture 81" descr="A close up of a sign&#10;&#10;Description automatically generated">
            <a:extLst>
              <a:ext uri="{FF2B5EF4-FFF2-40B4-BE49-F238E27FC236}">
                <a16:creationId xmlns:a16="http://schemas.microsoft.com/office/drawing/2014/main" id="{63061C55-E66F-4BFF-B442-CF24A92341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145" y="5280281"/>
            <a:ext cx="651717" cy="556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01629BAE-DB67-4B51-80B1-C7D4B98647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874" y="6054142"/>
            <a:ext cx="945365" cy="213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E7AF302-A91A-453A-B179-00F1DCA54769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987" y="3008500"/>
            <a:ext cx="1881566" cy="557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D1939043-B0D0-4372-A7BA-C472AC642F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36194" y="5186377"/>
            <a:ext cx="1527161" cy="226967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" name="Picture 48" descr="A close up of a sign&#10;&#10;Description automatically generated">
            <a:extLst>
              <a:ext uri="{FF2B5EF4-FFF2-40B4-BE49-F238E27FC236}">
                <a16:creationId xmlns:a16="http://schemas.microsoft.com/office/drawing/2014/main" id="{497DAD99-8305-4007-98EE-07A9F54BF5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306" y="5534519"/>
            <a:ext cx="947166" cy="251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E3E8852-8390-4A7F-BAFF-EEB0F2CA3A4B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28961" y="4315023"/>
            <a:ext cx="1128662" cy="3598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7EB9A015-0177-4286-9745-80745947B79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09721" y="4317408"/>
            <a:ext cx="1069141" cy="2969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D5C2E46-938C-4630-BD02-E3BDA5801A79}"/>
              </a:ext>
            </a:extLst>
          </p:cNvPr>
          <p:cNvCxnSpPr>
            <a:cxnSpLocks/>
          </p:cNvCxnSpPr>
          <p:nvPr/>
        </p:nvCxnSpPr>
        <p:spPr>
          <a:xfrm>
            <a:off x="9180576" y="5107227"/>
            <a:ext cx="26468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7378D66-E4CA-48D7-8F38-E110612C10E7}"/>
              </a:ext>
            </a:extLst>
          </p:cNvPr>
          <p:cNvCxnSpPr>
            <a:cxnSpLocks/>
          </p:cNvCxnSpPr>
          <p:nvPr/>
        </p:nvCxnSpPr>
        <p:spPr>
          <a:xfrm>
            <a:off x="9180576" y="4126990"/>
            <a:ext cx="26468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AD273220-999B-42D7-A532-49A793482BC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12102" y="4678364"/>
            <a:ext cx="1533495" cy="3524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B9E85171-48C4-4117-91B3-79D193E0D7DB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11566" y="3372096"/>
            <a:ext cx="1881566" cy="18815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CCAA7A3-4981-4EDE-A09C-B4FCC652F4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89406" y="4189693"/>
            <a:ext cx="2199742" cy="2463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8" name="Picture 57" descr="A picture containing fruit&#10;&#10;Description automatically generated">
            <a:extLst>
              <a:ext uri="{FF2B5EF4-FFF2-40B4-BE49-F238E27FC236}">
                <a16:creationId xmlns:a16="http://schemas.microsoft.com/office/drawing/2014/main" id="{6BEFB857-0AC5-4EC6-A661-CD626A1B70FA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74" y="4954294"/>
            <a:ext cx="1061259" cy="1061259"/>
          </a:xfrm>
          <a:prstGeom prst="rect">
            <a:avLst/>
          </a:prstGeom>
        </p:spPr>
      </p:pic>
      <p:pic>
        <p:nvPicPr>
          <p:cNvPr id="85" name="Picture 84" descr="A close up of a sign&#10;&#10;Description automatically generated">
            <a:extLst>
              <a:ext uri="{FF2B5EF4-FFF2-40B4-BE49-F238E27FC236}">
                <a16:creationId xmlns:a16="http://schemas.microsoft.com/office/drawing/2014/main" id="{21F1568E-5808-4E1F-9BA2-70034FABB52B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57" y="4923086"/>
            <a:ext cx="1339126" cy="255773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350E24CA-0B3C-4F0E-8095-C2A50786A0F5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135" y="4659795"/>
            <a:ext cx="1233809" cy="49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5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4BE68C50-4EEF-4800-AB8C-342EC044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019" y="3511908"/>
            <a:ext cx="3675668" cy="21119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135111-4276-46D1-BBFF-3AA0B560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5</a:t>
            </a:r>
            <a:r>
              <a:rPr lang="en-US" dirty="0"/>
              <a:t>G</a:t>
            </a:r>
            <a:r>
              <a:rPr lang="el-GR" dirty="0"/>
              <a:t> </a:t>
            </a:r>
            <a:r>
              <a:rPr lang="en-US" dirty="0"/>
              <a:t>Autonomous Edge</a:t>
            </a:r>
            <a:r>
              <a:rPr lang="el-GR" dirty="0"/>
              <a:t> – Ιδιωτικό δίκτυο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6CE3-E9C4-4F0F-8CDC-AC82073860B1}"/>
              </a:ext>
            </a:extLst>
          </p:cNvPr>
          <p:cNvSpPr/>
          <p:nvPr/>
        </p:nvSpPr>
        <p:spPr>
          <a:xfrm>
            <a:off x="687629" y="6291072"/>
            <a:ext cx="11139830" cy="1097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171D3A-537B-4603-956A-56DB1619E188}"/>
              </a:ext>
            </a:extLst>
          </p:cNvPr>
          <p:cNvSpPr txBox="1"/>
          <p:nvPr/>
        </p:nvSpPr>
        <p:spPr>
          <a:xfrm>
            <a:off x="3792931" y="5419719"/>
            <a:ext cx="236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5</a:t>
            </a:r>
            <a:r>
              <a:rPr lang="en-US" dirty="0"/>
              <a:t>G Autonomous Edge</a:t>
            </a:r>
            <a:endParaRPr lang="el-G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09E34-4719-41F8-B097-F9661597C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92" y="3828075"/>
            <a:ext cx="6870787" cy="2462997"/>
          </a:xfrm>
          <a:prstGeom prst="rect">
            <a:avLst/>
          </a:prstGeom>
        </p:spPr>
      </p:pic>
      <p:pic>
        <p:nvPicPr>
          <p:cNvPr id="58" name="Picture 5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118F1271-D7D7-4373-B5E6-06411263D6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9361" y="3748778"/>
            <a:ext cx="3859287" cy="2574377"/>
          </a:xfrm>
          <a:prstGeom prst="rect">
            <a:avLst/>
          </a:prstGeom>
        </p:spPr>
      </p:pic>
      <p:pic>
        <p:nvPicPr>
          <p:cNvPr id="41" name="Picture 40" descr="A picture containing truck, table, small, red&#10;&#10;Description automatically generated">
            <a:extLst>
              <a:ext uri="{FF2B5EF4-FFF2-40B4-BE49-F238E27FC236}">
                <a16:creationId xmlns:a16="http://schemas.microsoft.com/office/drawing/2014/main" id="{70B47109-0703-4972-B96D-18D910E5A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98" y="1737930"/>
            <a:ext cx="2699676" cy="170311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5102E94-6D48-48D2-A4B9-86DA9EE67D14}"/>
              </a:ext>
            </a:extLst>
          </p:cNvPr>
          <p:cNvSpPr txBox="1"/>
          <p:nvPr/>
        </p:nvSpPr>
        <p:spPr>
          <a:xfrm>
            <a:off x="259827" y="5921740"/>
            <a:ext cx="149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Αυτοματισμοί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3C7FDF-6799-4A8C-973D-65506AD2EDB1}"/>
              </a:ext>
            </a:extLst>
          </p:cNvPr>
          <p:cNvSpPr txBox="1"/>
          <p:nvPr/>
        </p:nvSpPr>
        <p:spPr>
          <a:xfrm>
            <a:off x="1006602" y="3332851"/>
            <a:ext cx="2310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Επέμβαση σε έκτακτα συμβάντα</a:t>
            </a:r>
          </a:p>
        </p:txBody>
      </p:sp>
      <p:pic>
        <p:nvPicPr>
          <p:cNvPr id="49" name="Picture 48" descr="A screenshot of a computer&#10;&#10;Description automatically generated">
            <a:extLst>
              <a:ext uri="{FF2B5EF4-FFF2-40B4-BE49-F238E27FC236}">
                <a16:creationId xmlns:a16="http://schemas.microsoft.com/office/drawing/2014/main" id="{33D201FB-B106-414B-ABE0-D473747207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76" y="5449794"/>
            <a:ext cx="1418465" cy="6968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8" name="Εικόνα 3">
            <a:extLst>
              <a:ext uri="{FF2B5EF4-FFF2-40B4-BE49-F238E27FC236}">
                <a16:creationId xmlns:a16="http://schemas.microsoft.com/office/drawing/2014/main" id="{77ED5F8D-26D5-439D-BC26-40F8882595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7389" y="1475433"/>
            <a:ext cx="2852929" cy="13289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311D4C3-16CC-4E69-B3AF-8A32C3E3512B}"/>
              </a:ext>
            </a:extLst>
          </p:cNvPr>
          <p:cNvSpPr txBox="1"/>
          <p:nvPr/>
        </p:nvSpPr>
        <p:spPr>
          <a:xfrm>
            <a:off x="6708014" y="2535063"/>
            <a:ext cx="159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safeAMEAapp</a:t>
            </a:r>
            <a:endParaRPr lang="el-GR" dirty="0"/>
          </a:p>
        </p:txBody>
      </p:sp>
      <p:pic>
        <p:nvPicPr>
          <p:cNvPr id="71" name="Picture 70" descr="A picture containing game, mouse&#10;&#10;Description automatically generated">
            <a:extLst>
              <a:ext uri="{FF2B5EF4-FFF2-40B4-BE49-F238E27FC236}">
                <a16:creationId xmlns:a16="http://schemas.microsoft.com/office/drawing/2014/main" id="{E1B4FEF9-5B3B-43DA-8A1B-718CC45B5B4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818">
            <a:off x="4372867" y="2493161"/>
            <a:ext cx="992048" cy="9920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4" name="Moon 73">
            <a:extLst>
              <a:ext uri="{FF2B5EF4-FFF2-40B4-BE49-F238E27FC236}">
                <a16:creationId xmlns:a16="http://schemas.microsoft.com/office/drawing/2014/main" id="{880F4123-716F-429F-ABAD-C680668182DB}"/>
              </a:ext>
            </a:extLst>
          </p:cNvPr>
          <p:cNvSpPr/>
          <p:nvPr/>
        </p:nvSpPr>
        <p:spPr>
          <a:xfrm rot="5400000">
            <a:off x="8209040" y="2411264"/>
            <a:ext cx="861060" cy="5087140"/>
          </a:xfrm>
          <a:prstGeom prst="moon">
            <a:avLst>
              <a:gd name="adj" fmla="val 49282"/>
            </a:avLst>
          </a:prstGeom>
          <a:solidFill>
            <a:srgbClr val="9495BE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9EAD8E-9D8B-48E2-A4BE-5B79209B9BFA}"/>
              </a:ext>
            </a:extLst>
          </p:cNvPr>
          <p:cNvSpPr txBox="1"/>
          <p:nvPr/>
        </p:nvSpPr>
        <p:spPr>
          <a:xfrm>
            <a:off x="7215306" y="4001084"/>
            <a:ext cx="2428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b="1" dirty="0"/>
              <a:t>Διασύνδεση του ιδιωτικού 5</a:t>
            </a:r>
            <a:r>
              <a:rPr lang="en-US" sz="1400" b="1" dirty="0"/>
              <a:t>G</a:t>
            </a:r>
          </a:p>
          <a:p>
            <a:r>
              <a:rPr lang="el-GR" sz="1400" b="1" dirty="0"/>
              <a:t>με δημόσιο δίκτυο</a:t>
            </a:r>
          </a:p>
        </p:txBody>
      </p:sp>
    </p:spTree>
    <p:extLst>
      <p:ext uri="{BB962C8B-B14F-4D97-AF65-F5344CB8AC3E}">
        <p14:creationId xmlns:p14="http://schemas.microsoft.com/office/powerpoint/2010/main" val="407961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0.12083 0.0925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463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5" grpId="0"/>
      <p:bldP spid="65" grpId="0"/>
      <p:bldP spid="69" grpId="0"/>
      <p:bldP spid="74" grpId="0" animBg="1"/>
      <p:bldP spid="7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5F470-E71A-48AB-91CB-4DF4EE152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22148"/>
            <a:ext cx="11434119" cy="838200"/>
          </a:xfrm>
        </p:spPr>
        <p:txBody>
          <a:bodyPr>
            <a:normAutofit fontScale="90000"/>
          </a:bodyPr>
          <a:lstStyle/>
          <a:p>
            <a:r>
              <a:rPr lang="el-GR" dirty="0"/>
              <a:t>Δίκτυα νέας γενιάς</a:t>
            </a:r>
            <a:r>
              <a:rPr lang="en-US" dirty="0"/>
              <a:t> </a:t>
            </a:r>
            <a:r>
              <a:rPr lang="el-GR" dirty="0"/>
              <a:t>και συνύπαρξη πρωτοκόλλων του ΔτΠ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7EC70-9E86-49A5-B48F-3BA551771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84" y="2215664"/>
            <a:ext cx="5687101" cy="4491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5CE0F9-257B-4FF8-BED3-BC9596E5007A}"/>
              </a:ext>
            </a:extLst>
          </p:cNvPr>
          <p:cNvSpPr txBox="1"/>
          <p:nvPr/>
        </p:nvSpPr>
        <p:spPr>
          <a:xfrm>
            <a:off x="241149" y="6435852"/>
            <a:ext cx="3073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*5G Americas White Paper on 5G-IoT Nov 2019</a:t>
            </a:r>
            <a:endParaRPr lang="el-GR" sz="11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8DD94-127A-421F-B64B-D72D9BEFBE2A}"/>
              </a:ext>
            </a:extLst>
          </p:cNvPr>
          <p:cNvSpPr txBox="1"/>
          <p:nvPr/>
        </p:nvSpPr>
        <p:spPr>
          <a:xfrm>
            <a:off x="716692" y="1292334"/>
            <a:ext cx="11250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Εύκολη προσαρμογή στα άκρα του δικτύου: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Πρόβλεψη λειτουργίας 5</a:t>
            </a:r>
            <a:r>
              <a:rPr lang="en-US" dirty="0"/>
              <a:t>G </a:t>
            </a:r>
            <a:r>
              <a:rPr lang="el-GR" dirty="0"/>
              <a:t>σε αδειοδοτημένο και μη- αδειοδοτημένο φάσμα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/>
              <a:t>Χρήση </a:t>
            </a:r>
            <a:r>
              <a:rPr lang="en-US"/>
              <a:t>function virtualization </a:t>
            </a:r>
            <a:r>
              <a:rPr lang="el-GR"/>
              <a:t>και </a:t>
            </a:r>
            <a:r>
              <a:rPr lang="en-US"/>
              <a:t>orchestration</a:t>
            </a:r>
            <a:r>
              <a:rPr lang="el-GR"/>
              <a:t> </a:t>
            </a:r>
            <a:r>
              <a:rPr lang="el-GR" dirty="0"/>
              <a:t>στα δίκτυα 5</a:t>
            </a:r>
            <a:r>
              <a:rPr lang="en-US" dirty="0"/>
              <a:t>G</a:t>
            </a:r>
            <a:r>
              <a:rPr lang="el-GR" dirty="0"/>
              <a:t> από άκρη σε άκρη</a:t>
            </a:r>
          </a:p>
        </p:txBody>
      </p:sp>
    </p:spTree>
    <p:extLst>
      <p:ext uri="{BB962C8B-B14F-4D97-AF65-F5344CB8AC3E}">
        <p14:creationId xmlns:p14="http://schemas.microsoft.com/office/powerpoint/2010/main" val="91514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91EAAB-77C2-40DA-8002-F947BF2D0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18" y="1341283"/>
            <a:ext cx="5875927" cy="2630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ADACE7-C668-4ED2-838C-17BA714C1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91" y="416162"/>
            <a:ext cx="11224409" cy="850172"/>
          </a:xfrm>
        </p:spPr>
        <p:txBody>
          <a:bodyPr>
            <a:normAutofit fontScale="90000"/>
          </a:bodyPr>
          <a:lstStyle/>
          <a:p>
            <a:r>
              <a:rPr lang="el-GR" dirty="0"/>
              <a:t>Το Διαδίκτυο των Πραγμάτων</a:t>
            </a:r>
            <a:r>
              <a:rPr lang="en-US" dirty="0"/>
              <a:t>: </a:t>
            </a:r>
            <a:r>
              <a:rPr lang="el-GR" dirty="0"/>
              <a:t>Σήμερα</a:t>
            </a:r>
            <a:r>
              <a:rPr lang="en-US" dirty="0"/>
              <a:t> &amp;</a:t>
            </a:r>
            <a:r>
              <a:rPr lang="el-GR" dirty="0"/>
              <a:t> η επόμενη Γενιά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ED1B6-F9C6-4E63-BC66-49C45D336A33}"/>
              </a:ext>
            </a:extLst>
          </p:cNvPr>
          <p:cNvSpPr txBox="1"/>
          <p:nvPr/>
        </p:nvSpPr>
        <p:spPr>
          <a:xfrm>
            <a:off x="5828192" y="4408168"/>
            <a:ext cx="610590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Αυτόνομο, </a:t>
            </a:r>
            <a:r>
              <a:rPr lang="el-GR" b="1" dirty="0" err="1"/>
              <a:t>υπερ</a:t>
            </a:r>
            <a:r>
              <a:rPr lang="el-GR" b="1" dirty="0"/>
              <a:t>-διασυνδεδεμένο, ευφυές ΔτΠ</a:t>
            </a:r>
          </a:p>
          <a:p>
            <a:r>
              <a:rPr lang="el-GR" sz="1400" dirty="0"/>
              <a:t>Δυναμικά Κατανεμημένες υπηρεσίες: από το νέφος μέχρι τα άκρα του δικτύου</a:t>
            </a:r>
          </a:p>
          <a:p>
            <a:r>
              <a:rPr lang="el-GR" sz="1400" dirty="0"/>
              <a:t>Τεχνητή νοημοσύνη / Τεχνολογίες </a:t>
            </a:r>
            <a:r>
              <a:rPr lang="en-US" sz="1400" dirty="0"/>
              <a:t>blockchain</a:t>
            </a:r>
            <a:r>
              <a:rPr lang="el-GR" sz="1400" dirty="0"/>
              <a:t> / Αυτόνομα </a:t>
            </a:r>
            <a:r>
              <a:rPr lang="en-US" sz="1400" dirty="0"/>
              <a:t> - Tactile </a:t>
            </a:r>
            <a:r>
              <a:rPr lang="el-GR" sz="1400" dirty="0"/>
              <a:t>συστήματα /</a:t>
            </a:r>
            <a:endParaRPr lang="en-US" sz="1400" dirty="0"/>
          </a:p>
          <a:p>
            <a:r>
              <a:rPr lang="el-GR" sz="1400" dirty="0"/>
              <a:t>Ομαλή </a:t>
            </a:r>
            <a:r>
              <a:rPr lang="el-GR" sz="1400" dirty="0" err="1"/>
              <a:t>Κυβερνο</a:t>
            </a:r>
            <a:r>
              <a:rPr lang="el-GR" sz="1400" dirty="0"/>
              <a:t>-συνεργασία ανθρώπων/μηχανών/υποδομών</a:t>
            </a:r>
            <a:endParaRPr lang="en-US" sz="1400" dirty="0"/>
          </a:p>
          <a:p>
            <a:endParaRPr lang="el-GR" dirty="0"/>
          </a:p>
        </p:txBody>
      </p:sp>
      <p:pic>
        <p:nvPicPr>
          <p:cNvPr id="7" name="Picture 6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852076AD-B48C-489A-8DE6-23074043278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91" y="1218726"/>
            <a:ext cx="5067224" cy="286053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199493-1BAC-4BED-A835-792C23CAA156}"/>
              </a:ext>
            </a:extLst>
          </p:cNvPr>
          <p:cNvCxnSpPr/>
          <p:nvPr/>
        </p:nvCxnSpPr>
        <p:spPr>
          <a:xfrm>
            <a:off x="765681" y="5913690"/>
            <a:ext cx="10348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6A03E9A-6EE3-4605-8C95-6EAE58D0BE97}"/>
              </a:ext>
            </a:extLst>
          </p:cNvPr>
          <p:cNvSpPr txBox="1"/>
          <p:nvPr/>
        </p:nvSpPr>
        <p:spPr>
          <a:xfrm>
            <a:off x="545981" y="6187155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7E90B-33FF-451B-A7FD-DF2647E60880}"/>
              </a:ext>
            </a:extLst>
          </p:cNvPr>
          <p:cNvSpPr txBox="1"/>
          <p:nvPr/>
        </p:nvSpPr>
        <p:spPr>
          <a:xfrm>
            <a:off x="5532680" y="618715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  <a:endParaRPr lang="el-G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4F510-1291-4B62-9B97-9E013365656F}"/>
              </a:ext>
            </a:extLst>
          </p:cNvPr>
          <p:cNvSpPr txBox="1"/>
          <p:nvPr/>
        </p:nvSpPr>
        <p:spPr>
          <a:xfrm>
            <a:off x="10645070" y="618715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2030</a:t>
            </a:r>
            <a:endParaRPr lang="el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140086-66D7-49EB-AC75-AAA05A1EFA47}"/>
              </a:ext>
            </a:extLst>
          </p:cNvPr>
          <p:cNvSpPr txBox="1"/>
          <p:nvPr/>
        </p:nvSpPr>
        <p:spPr>
          <a:xfrm>
            <a:off x="1165664" y="4408168"/>
            <a:ext cx="442414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Ανάπτυξη του ΔτΠ</a:t>
            </a:r>
          </a:p>
          <a:p>
            <a:r>
              <a:rPr lang="el-GR" sz="1400" dirty="0"/>
              <a:t>Πλατφόρμες και εξέλιξη οικοσυστημάτων</a:t>
            </a:r>
            <a:endParaRPr lang="en-US" sz="1400" dirty="0"/>
          </a:p>
          <a:p>
            <a:r>
              <a:rPr lang="el-GR" sz="1400" dirty="0"/>
              <a:t>Αποσύνδεση υλικού / λογισμικού</a:t>
            </a:r>
          </a:p>
          <a:p>
            <a:r>
              <a:rPr lang="el-GR" sz="1400" dirty="0"/>
              <a:t>Σύγκλιση Φυσική / Ψηφιακή / Εικονική</a:t>
            </a:r>
            <a:endParaRPr lang="en-US" sz="1400" dirty="0"/>
          </a:p>
          <a:p>
            <a:r>
              <a:rPr lang="el-GR" sz="1400" dirty="0"/>
              <a:t>Χαμηλό κόστος υλικού</a:t>
            </a:r>
            <a:r>
              <a:rPr lang="en-US" sz="1400" dirty="0"/>
              <a:t> </a:t>
            </a:r>
            <a:r>
              <a:rPr lang="el-GR" sz="1400" dirty="0"/>
              <a:t>/</a:t>
            </a:r>
            <a:r>
              <a:rPr lang="en-US" sz="1400" dirty="0"/>
              <a:t> </a:t>
            </a:r>
            <a:r>
              <a:rPr lang="el-GR" sz="1400" dirty="0"/>
              <a:t>Ανοιχτός κώδικας</a:t>
            </a:r>
          </a:p>
        </p:txBody>
      </p:sp>
    </p:spTree>
    <p:extLst>
      <p:ext uri="{BB962C8B-B14F-4D97-AF65-F5344CB8AC3E}">
        <p14:creationId xmlns:p14="http://schemas.microsoft.com/office/powerpoint/2010/main" val="2882999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5F470-E71A-48AB-91CB-4DF4EE152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22148"/>
            <a:ext cx="11358067" cy="838200"/>
          </a:xfrm>
        </p:spPr>
        <p:txBody>
          <a:bodyPr>
            <a:normAutofit fontScale="90000"/>
          </a:bodyPr>
          <a:lstStyle/>
          <a:p>
            <a:r>
              <a:rPr lang="el-GR" dirty="0"/>
              <a:t>Δίκτυα νέας γενιάς</a:t>
            </a:r>
            <a:r>
              <a:rPr lang="en-US" dirty="0"/>
              <a:t> </a:t>
            </a:r>
            <a:r>
              <a:rPr lang="el-GR" dirty="0"/>
              <a:t>και συνύπαρξη πρωτοκόλλων του ΔτΠ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7EC70-9E86-49A5-B48F-3BA551771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184" y="2215664"/>
            <a:ext cx="5687101" cy="4491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5CE0F9-257B-4FF8-BED3-BC9596E5007A}"/>
              </a:ext>
            </a:extLst>
          </p:cNvPr>
          <p:cNvSpPr txBox="1"/>
          <p:nvPr/>
        </p:nvSpPr>
        <p:spPr>
          <a:xfrm>
            <a:off x="241149" y="6435852"/>
            <a:ext cx="3073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*5G Americas White Paper on 5G-IoT Nov 2019</a:t>
            </a:r>
            <a:endParaRPr lang="el-GR" sz="11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8DD94-127A-421F-B64B-D72D9BEFBE2A}"/>
              </a:ext>
            </a:extLst>
          </p:cNvPr>
          <p:cNvSpPr txBox="1"/>
          <p:nvPr/>
        </p:nvSpPr>
        <p:spPr>
          <a:xfrm>
            <a:off x="716692" y="1292334"/>
            <a:ext cx="11250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Εύκολη προσαρμογή στα άκρα του δικτύου: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Πρόβλεψη λειτουργίας 5</a:t>
            </a:r>
            <a:r>
              <a:rPr lang="en-US" dirty="0"/>
              <a:t>G </a:t>
            </a:r>
            <a:r>
              <a:rPr lang="el-GR" dirty="0"/>
              <a:t>σε αδειοδοτημένο και μη- αδειοδοτημένο φάσμα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Χρήση </a:t>
            </a:r>
            <a:r>
              <a:rPr lang="en-US" dirty="0"/>
              <a:t>virtualization </a:t>
            </a:r>
            <a:r>
              <a:rPr lang="el-GR" dirty="0"/>
              <a:t>και </a:t>
            </a:r>
            <a:r>
              <a:rPr lang="en-US" dirty="0"/>
              <a:t>function orchestration</a:t>
            </a:r>
            <a:r>
              <a:rPr lang="el-GR" dirty="0"/>
              <a:t> στα δίκτυα 5</a:t>
            </a:r>
            <a:r>
              <a:rPr lang="en-US" dirty="0"/>
              <a:t>G</a:t>
            </a:r>
            <a:r>
              <a:rPr lang="el-GR" dirty="0"/>
              <a:t> από άκρη σε άκρη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FB0A53-9F34-4F9A-9DB5-B6BA9373224B}"/>
              </a:ext>
            </a:extLst>
          </p:cNvPr>
          <p:cNvSpPr/>
          <p:nvPr/>
        </p:nvSpPr>
        <p:spPr>
          <a:xfrm>
            <a:off x="123568" y="1095632"/>
            <a:ext cx="11911913" cy="5611959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D001D2-B9AA-4453-957D-4E79DB429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007" y="1670323"/>
            <a:ext cx="8056606" cy="5118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AE0C35-37E3-4A46-9A36-CA6907CA7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30" y="1769684"/>
            <a:ext cx="2652129" cy="43914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69F3EA-5B3E-46B0-9712-5231820DDAEE}"/>
              </a:ext>
            </a:extLst>
          </p:cNvPr>
          <p:cNvSpPr txBox="1"/>
          <p:nvPr/>
        </p:nvSpPr>
        <p:spPr>
          <a:xfrm>
            <a:off x="609599" y="1165719"/>
            <a:ext cx="24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err="1"/>
              <a:t>ΙοΤ</a:t>
            </a:r>
            <a:r>
              <a:rPr lang="el-GR" dirty="0"/>
              <a:t> </a:t>
            </a:r>
            <a:r>
              <a:rPr lang="en-US" dirty="0"/>
              <a:t>slicing </a:t>
            </a:r>
            <a:r>
              <a:rPr lang="el-GR" dirty="0"/>
              <a:t>και </a:t>
            </a:r>
            <a:r>
              <a:rPr lang="el-GR" dirty="0" err="1"/>
              <a:t>ΙοΤ</a:t>
            </a:r>
            <a:r>
              <a:rPr lang="en-US" dirty="0"/>
              <a:t> Edge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1489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>
            <a:extLst>
              <a:ext uri="{FF2B5EF4-FFF2-40B4-BE49-F238E27FC236}">
                <a16:creationId xmlns:a16="http://schemas.microsoft.com/office/drawing/2014/main" id="{66AB9B47-AE5B-4DC8-AE3A-27810B04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345" y="4706610"/>
            <a:ext cx="2584841" cy="192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15F470-E71A-48AB-91CB-4DF4EE152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22148"/>
            <a:ext cx="11358067" cy="838200"/>
          </a:xfrm>
        </p:spPr>
        <p:txBody>
          <a:bodyPr>
            <a:normAutofit fontScale="90000"/>
          </a:bodyPr>
          <a:lstStyle/>
          <a:p>
            <a:r>
              <a:rPr lang="el-GR" dirty="0"/>
              <a:t>Δίκτυα νέας γενιάς</a:t>
            </a:r>
            <a:r>
              <a:rPr lang="en-US" dirty="0"/>
              <a:t> </a:t>
            </a:r>
            <a:r>
              <a:rPr lang="el-GR" dirty="0"/>
              <a:t>και συνύπαρξη πρωτοκόλλων του ΔτΠ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21C3D-1D10-4866-B33B-2F514F85E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75" y="1648884"/>
            <a:ext cx="4350173" cy="2668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536B66-6A7D-4360-922D-730D06E29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28" y="2871778"/>
            <a:ext cx="4697198" cy="2297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3913A6-2336-465B-98A2-79775A5D3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75" y="4105364"/>
            <a:ext cx="3976551" cy="26624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FE7666-DD11-4E3F-BAAD-EFF8C40D2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1903" y="2406753"/>
            <a:ext cx="2729804" cy="28844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B9C251-32BA-4969-91EC-6EF076701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720" y="1955270"/>
            <a:ext cx="954456" cy="855034"/>
          </a:xfrm>
          <a:prstGeom prst="rect">
            <a:avLst/>
          </a:prstGeom>
          <a:ln w="349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9043A4-14F5-4342-896B-0F97032F7B67}"/>
              </a:ext>
            </a:extLst>
          </p:cNvPr>
          <p:cNvSpPr txBox="1"/>
          <p:nvPr/>
        </p:nvSpPr>
        <p:spPr>
          <a:xfrm>
            <a:off x="1529645" y="1142542"/>
            <a:ext cx="131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5G/ NB-IoT</a:t>
            </a:r>
            <a:endParaRPr lang="el-G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725BDF-103E-4A2C-8F79-C2EF3E993341}"/>
              </a:ext>
            </a:extLst>
          </p:cNvPr>
          <p:cNvSpPr txBox="1"/>
          <p:nvPr/>
        </p:nvSpPr>
        <p:spPr>
          <a:xfrm>
            <a:off x="6288632" y="1187219"/>
            <a:ext cx="69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LoRa</a:t>
            </a:r>
            <a:endParaRPr lang="el-GR" b="1" dirty="0"/>
          </a:p>
        </p:txBody>
      </p:sp>
      <p:pic>
        <p:nvPicPr>
          <p:cNvPr id="10" name="image12.jpg">
            <a:extLst>
              <a:ext uri="{FF2B5EF4-FFF2-40B4-BE49-F238E27FC236}">
                <a16:creationId xmlns:a16="http://schemas.microsoft.com/office/drawing/2014/main" id="{33676ADD-68FC-4B6E-8CF4-EB504C71DA29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5861585" y="4997661"/>
            <a:ext cx="1413459" cy="1544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41EB92-3F35-426D-BC2B-286CB094F02D}"/>
              </a:ext>
            </a:extLst>
          </p:cNvPr>
          <p:cNvSpPr txBox="1"/>
          <p:nvPr/>
        </p:nvSpPr>
        <p:spPr>
          <a:xfrm>
            <a:off x="8913346" y="1187219"/>
            <a:ext cx="2858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Εφαρμογές</a:t>
            </a:r>
            <a:r>
              <a:rPr lang="en-US" b="1" dirty="0"/>
              <a:t> </a:t>
            </a:r>
            <a:r>
              <a:rPr lang="el-GR" b="1" dirty="0"/>
              <a:t>Έξυπνης Πόλης</a:t>
            </a:r>
            <a:endParaRPr lang="en-US" b="1" dirty="0"/>
          </a:p>
          <a:p>
            <a:r>
              <a:rPr lang="en-US" b="1" dirty="0"/>
              <a:t>Sense City + IoT</a:t>
            </a:r>
            <a:endParaRPr lang="el-GR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1853F3-ADFF-471B-BD6C-0840AEB525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5329" y="1986567"/>
            <a:ext cx="3152337" cy="1647473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A8BA403C-3F3B-4E0F-809A-CE844B948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900" y="3189517"/>
            <a:ext cx="1187766" cy="19796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49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CCBD12-B440-4E68-B8DD-D559E644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446" y="3158386"/>
            <a:ext cx="7496493" cy="3285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F5E047-34A5-4E9C-9FDB-9D173D5C7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</a:t>
            </a:r>
            <a:r>
              <a:rPr lang="el-GR" dirty="0"/>
              <a:t>-</a:t>
            </a:r>
            <a:r>
              <a:rPr lang="en-US" dirty="0"/>
              <a:t>physical </a:t>
            </a:r>
            <a:r>
              <a:rPr lang="el-GR" dirty="0"/>
              <a:t>εφαρμογές</a:t>
            </a:r>
            <a:r>
              <a:rPr lang="en-US" dirty="0"/>
              <a:t> </a:t>
            </a:r>
            <a:r>
              <a:rPr lang="el-GR" dirty="0"/>
              <a:t>και δίκτυα νέας γενιάς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004AD-6420-4709-B123-180CFC763647}"/>
              </a:ext>
            </a:extLst>
          </p:cNvPr>
          <p:cNvSpPr txBox="1"/>
          <p:nvPr/>
        </p:nvSpPr>
        <p:spPr>
          <a:xfrm>
            <a:off x="5129709" y="6443578"/>
            <a:ext cx="67874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50" dirty="0"/>
              <a:t>*</a:t>
            </a:r>
            <a:r>
              <a:rPr lang="en-US" sz="1050" dirty="0"/>
              <a:t>3GPP TS22.104 V16.1.0, </a:t>
            </a:r>
            <a:r>
              <a:rPr lang="en-US" sz="1050" i="1" dirty="0"/>
              <a:t>Service requirements for cyber-physical control applications in vertical domains; Stage 1</a:t>
            </a:r>
            <a:r>
              <a:rPr lang="en-US" sz="1050" dirty="0"/>
              <a:t>.</a:t>
            </a:r>
            <a:endParaRPr lang="el-GR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158B81-EFE5-46F5-8416-1D6C864AD7BF}"/>
              </a:ext>
            </a:extLst>
          </p:cNvPr>
          <p:cNvSpPr/>
          <p:nvPr/>
        </p:nvSpPr>
        <p:spPr>
          <a:xfrm>
            <a:off x="609600" y="1332204"/>
            <a:ext cx="117799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/>
              <a:t>Για την υποστήριξη CPS εφαρμογών, το σύστημα 5G υποστηρίζει τα ακόλουθα κύρια χαρακτηριστικά:</a:t>
            </a:r>
          </a:p>
          <a:p>
            <a:r>
              <a:rPr lang="el-GR" dirty="0"/>
              <a:t>• Συγχρονισμός ρολογιού για τη διαχείριση χρονικά ευαίσθητων επικοινωνιών σε βιομηχανικά περιβάλλοντα</a:t>
            </a:r>
          </a:p>
          <a:p>
            <a:r>
              <a:rPr lang="el-GR" dirty="0"/>
              <a:t>• Υψηλής ακρίβειας αναφορά θέσεως (</a:t>
            </a:r>
            <a:r>
              <a:rPr lang="en-US" dirty="0"/>
              <a:t>positioning</a:t>
            </a:r>
            <a:r>
              <a:rPr lang="el-GR" dirty="0"/>
              <a:t>) για την ακριβή παρακολούθηση συσκευών ΔτΠ καθώς και κινητών στοιχείων σε εργοστάσια</a:t>
            </a:r>
          </a:p>
          <a:p>
            <a:r>
              <a:rPr lang="el-GR" dirty="0"/>
              <a:t>• Πολύ υψηλή διαθεσιμότητα και αξιοπιστία των υπηρεσιών επικοινωνίας</a:t>
            </a:r>
          </a:p>
          <a:p>
            <a:r>
              <a:rPr lang="el-GR" dirty="0"/>
              <a:t>• Πολύ χαμηλή απόκριση δικτύου από άκρη σε άκρη</a:t>
            </a:r>
          </a:p>
        </p:txBody>
      </p:sp>
    </p:spTree>
    <p:extLst>
      <p:ext uri="{BB962C8B-B14F-4D97-AF65-F5344CB8AC3E}">
        <p14:creationId xmlns:p14="http://schemas.microsoft.com/office/powerpoint/2010/main" val="40450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9F275951-A107-4D57-83D3-F616C7CB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2148"/>
            <a:ext cx="10972800" cy="838200"/>
          </a:xfrm>
        </p:spPr>
        <p:txBody>
          <a:bodyPr/>
          <a:lstStyle/>
          <a:p>
            <a:r>
              <a:rPr lang="el-GR" dirty="0"/>
              <a:t>Έρευνα: 5</a:t>
            </a:r>
            <a:r>
              <a:rPr lang="en-US" dirty="0"/>
              <a:t>G </a:t>
            </a:r>
            <a:r>
              <a:rPr lang="el-GR" dirty="0"/>
              <a:t>και</a:t>
            </a:r>
            <a:r>
              <a:rPr lang="en-US" dirty="0"/>
              <a:t> Cyber</a:t>
            </a:r>
            <a:r>
              <a:rPr lang="el-GR" dirty="0"/>
              <a:t>-</a:t>
            </a:r>
            <a:r>
              <a:rPr lang="en-US" dirty="0"/>
              <a:t>physical </a:t>
            </a:r>
            <a:r>
              <a:rPr lang="el-GR" dirty="0"/>
              <a:t>εφαρμογές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77BF6-AD14-4DF3-B015-1BD2DA78AD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49" y="5494201"/>
            <a:ext cx="1478000" cy="987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16" descr="A picture containing indoor, window, sitting, table&#10;&#10;Description automatically generated">
            <a:extLst>
              <a:ext uri="{FF2B5EF4-FFF2-40B4-BE49-F238E27FC236}">
                <a16:creationId xmlns:a16="http://schemas.microsoft.com/office/drawing/2014/main" id="{DE1B42EA-BABE-4D54-ACF1-541388234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9600" y="4445064"/>
            <a:ext cx="2355420" cy="11146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E3B5C7-6481-4719-90CD-BE9A18CEA5B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393" y="3408144"/>
            <a:ext cx="2001571" cy="155448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CD7E08-E0C5-4453-928A-A5BD360FF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003" y="4005485"/>
            <a:ext cx="6870787" cy="2462997"/>
          </a:xfrm>
          <a:prstGeom prst="rect">
            <a:avLst/>
          </a:prstGeom>
        </p:spPr>
      </p:pic>
      <p:pic>
        <p:nvPicPr>
          <p:cNvPr id="10" name="Picture 4" descr="A picture containing indoor, computer, table, sitting&#10;&#10;Description automatically generated">
            <a:extLst>
              <a:ext uri="{FF2B5EF4-FFF2-40B4-BE49-F238E27FC236}">
                <a16:creationId xmlns:a16="http://schemas.microsoft.com/office/drawing/2014/main" id="{0D0A04F7-4814-4093-BC8F-236D47C28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rot="5400000">
            <a:off x="8303735" y="3776551"/>
            <a:ext cx="3408428" cy="1612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loud 10">
            <a:extLst>
              <a:ext uri="{FF2B5EF4-FFF2-40B4-BE49-F238E27FC236}">
                <a16:creationId xmlns:a16="http://schemas.microsoft.com/office/drawing/2014/main" id="{E3C6399F-390A-40B2-A7DA-DFFE0B76EC79}"/>
              </a:ext>
            </a:extLst>
          </p:cNvPr>
          <p:cNvSpPr/>
          <p:nvPr/>
        </p:nvSpPr>
        <p:spPr>
          <a:xfrm>
            <a:off x="9002573" y="4781355"/>
            <a:ext cx="1965609" cy="1391043"/>
          </a:xfrm>
          <a:prstGeom prst="cloud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F333D9-300F-4820-B670-B514CD95ABB4}"/>
              </a:ext>
            </a:extLst>
          </p:cNvPr>
          <p:cNvSpPr/>
          <p:nvPr/>
        </p:nvSpPr>
        <p:spPr>
          <a:xfrm>
            <a:off x="9002573" y="4862781"/>
            <a:ext cx="2053133" cy="331382"/>
          </a:xfrm>
          <a:prstGeom prst="rect">
            <a:avLst/>
          </a:prstGeom>
          <a:solidFill>
            <a:srgbClr val="53548A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5G </a:t>
            </a:r>
            <a:r>
              <a:rPr lang="en-US" dirty="0">
                <a:solidFill>
                  <a:schemeClr val="bg1"/>
                </a:solidFill>
              </a:rPr>
              <a:t>core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2472834-4883-4BB4-8B58-CA9E6903C1AE}"/>
              </a:ext>
            </a:extLst>
          </p:cNvPr>
          <p:cNvSpPr/>
          <p:nvPr/>
        </p:nvSpPr>
        <p:spPr>
          <a:xfrm>
            <a:off x="1741018" y="5062467"/>
            <a:ext cx="8478317" cy="378219"/>
          </a:xfrm>
          <a:prstGeom prst="roundRect">
            <a:avLst/>
          </a:prstGeom>
          <a:solidFill>
            <a:srgbClr val="F2F2F2">
              <a:alpha val="8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eMBB Slice (HD Video Feedback)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B6D99F8-EDB2-4442-85BF-3957D9A7943F}"/>
              </a:ext>
            </a:extLst>
          </p:cNvPr>
          <p:cNvSpPr/>
          <p:nvPr/>
        </p:nvSpPr>
        <p:spPr>
          <a:xfrm>
            <a:off x="1741018" y="5501287"/>
            <a:ext cx="8478317" cy="378219"/>
          </a:xfrm>
          <a:prstGeom prst="roundRect">
            <a:avLst/>
          </a:prstGeom>
          <a:solidFill>
            <a:srgbClr val="F2F2F2">
              <a:alpha val="8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URLLC Slice (</a:t>
            </a:r>
            <a:r>
              <a:rPr lang="el-GR" dirty="0">
                <a:solidFill>
                  <a:schemeClr val="tx1"/>
                </a:solidFill>
              </a:rPr>
              <a:t>Τηλεμετρία &amp; Έλεγχος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l-GR" dirty="0">
              <a:solidFill>
                <a:schemeClr val="tx1"/>
              </a:solidFill>
            </a:endParaRP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A60BAB-256D-47EB-A687-AD9B0B35059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81" y="2748642"/>
            <a:ext cx="1881566" cy="557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B98D22-A4E9-4795-8352-95C64C6C0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1890" y="1233780"/>
            <a:ext cx="4301185" cy="1224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ECC6B19-E99B-4298-B61F-2A83D590742E}"/>
              </a:ext>
            </a:extLst>
          </p:cNvPr>
          <p:cNvGrpSpPr/>
          <p:nvPr/>
        </p:nvGrpSpPr>
        <p:grpSpPr>
          <a:xfrm>
            <a:off x="8466229" y="1950447"/>
            <a:ext cx="2348179" cy="668073"/>
            <a:chOff x="8466229" y="1950447"/>
            <a:chExt cx="2348179" cy="6680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902534-52DB-486A-980B-3052EE43818E}"/>
                </a:ext>
              </a:extLst>
            </p:cNvPr>
            <p:cNvSpPr/>
            <p:nvPr/>
          </p:nvSpPr>
          <p:spPr>
            <a:xfrm>
              <a:off x="8466229" y="2297655"/>
              <a:ext cx="2348179" cy="32086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OpenAPIs</a:t>
              </a:r>
              <a:endParaRPr lang="el-GR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5F3C15-420E-40CD-AEF7-A86F78BF07BE}"/>
                </a:ext>
              </a:extLst>
            </p:cNvPr>
            <p:cNvGrpSpPr/>
            <p:nvPr/>
          </p:nvGrpSpPr>
          <p:grpSpPr>
            <a:xfrm>
              <a:off x="9058615" y="1965621"/>
              <a:ext cx="142875" cy="330428"/>
              <a:chOff x="6109906" y="3027249"/>
              <a:chExt cx="142875" cy="330428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87E4B65-713F-497B-8924-38A881D04940}"/>
                  </a:ext>
                </a:extLst>
              </p:cNvPr>
              <p:cNvCxnSpPr/>
              <p:nvPr/>
            </p:nvCxnSpPr>
            <p:spPr>
              <a:xfrm flipV="1">
                <a:off x="6181344" y="3167482"/>
                <a:ext cx="0" cy="19019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DAA6C4E-74B3-42E4-867C-75D05B32AAAA}"/>
                  </a:ext>
                </a:extLst>
              </p:cNvPr>
              <p:cNvSpPr/>
              <p:nvPr/>
            </p:nvSpPr>
            <p:spPr>
              <a:xfrm>
                <a:off x="6109906" y="3027249"/>
                <a:ext cx="142875" cy="14287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C8D6667-F059-4922-A5F2-A0FC281335BE}"/>
                </a:ext>
              </a:extLst>
            </p:cNvPr>
            <p:cNvGrpSpPr/>
            <p:nvPr/>
          </p:nvGrpSpPr>
          <p:grpSpPr>
            <a:xfrm>
              <a:off x="9455891" y="1950908"/>
              <a:ext cx="142875" cy="330428"/>
              <a:chOff x="6109906" y="3027249"/>
              <a:chExt cx="142875" cy="330428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04905F1-CACE-4EFB-BE5C-B13AC6BC6994}"/>
                  </a:ext>
                </a:extLst>
              </p:cNvPr>
              <p:cNvCxnSpPr/>
              <p:nvPr/>
            </p:nvCxnSpPr>
            <p:spPr>
              <a:xfrm flipV="1">
                <a:off x="6181344" y="3167482"/>
                <a:ext cx="0" cy="19019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125B141-D800-4E4A-8918-D3461E83113E}"/>
                  </a:ext>
                </a:extLst>
              </p:cNvPr>
              <p:cNvSpPr/>
              <p:nvPr/>
            </p:nvSpPr>
            <p:spPr>
              <a:xfrm>
                <a:off x="6109906" y="3027249"/>
                <a:ext cx="142875" cy="14287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D5B2905-FD70-48E7-A6C7-0A486B4EEF3E}"/>
                </a:ext>
              </a:extLst>
            </p:cNvPr>
            <p:cNvGrpSpPr/>
            <p:nvPr/>
          </p:nvGrpSpPr>
          <p:grpSpPr>
            <a:xfrm>
              <a:off x="9781729" y="1950447"/>
              <a:ext cx="142875" cy="330428"/>
              <a:chOff x="6109906" y="3027249"/>
              <a:chExt cx="142875" cy="330428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EF19454-CED7-4F7F-A913-DAED6E77CD60}"/>
                  </a:ext>
                </a:extLst>
              </p:cNvPr>
              <p:cNvCxnSpPr/>
              <p:nvPr/>
            </p:nvCxnSpPr>
            <p:spPr>
              <a:xfrm flipV="1">
                <a:off x="6181344" y="3167482"/>
                <a:ext cx="0" cy="19019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B745F25-D946-46F4-AE53-E1B97181867A}"/>
                  </a:ext>
                </a:extLst>
              </p:cNvPr>
              <p:cNvSpPr/>
              <p:nvPr/>
            </p:nvSpPr>
            <p:spPr>
              <a:xfrm>
                <a:off x="6109906" y="3027249"/>
                <a:ext cx="142875" cy="14287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</p:grpSp>
      <p:pic>
        <p:nvPicPr>
          <p:cNvPr id="33" name="Picture 32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5094619F-DFC3-4B12-88A1-73E55E5F4F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343" y="1901580"/>
            <a:ext cx="534010" cy="534010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699FA5F-8C82-468D-9B4C-FC08BA06D7B5}"/>
              </a:ext>
            </a:extLst>
          </p:cNvPr>
          <p:cNvCxnSpPr>
            <a:cxnSpLocks/>
            <a:endCxn id="24" idx="7"/>
          </p:cNvCxnSpPr>
          <p:nvPr/>
        </p:nvCxnSpPr>
        <p:spPr>
          <a:xfrm>
            <a:off x="7893075" y="1474323"/>
            <a:ext cx="1287491" cy="5122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FCBF386-CC74-4158-B9E9-A905286281DC}"/>
              </a:ext>
            </a:extLst>
          </p:cNvPr>
          <p:cNvSpPr txBox="1"/>
          <p:nvPr/>
        </p:nvSpPr>
        <p:spPr>
          <a:xfrm>
            <a:off x="380747" y="6435852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Person View and Real-time Control</a:t>
            </a:r>
            <a:endParaRPr lang="el-G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C33A49-981A-4D37-A41A-461970B840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525" y="5587396"/>
            <a:ext cx="1021489" cy="94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1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91EAAB-77C2-40DA-8002-F947BF2D0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18" y="1341283"/>
            <a:ext cx="5875927" cy="2630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ADACE7-C668-4ED2-838C-17BA714C1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16162"/>
            <a:ext cx="11455714" cy="850172"/>
          </a:xfrm>
        </p:spPr>
        <p:txBody>
          <a:bodyPr>
            <a:noAutofit/>
          </a:bodyPr>
          <a:lstStyle/>
          <a:p>
            <a:r>
              <a:rPr lang="el-GR" sz="3200" dirty="0"/>
              <a:t>Το Διαδίκτυο των Πραγμάτων στα Δίκτυα Νέας Γενιάς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ED1B6-F9C6-4E63-BC66-49C45D336A33}"/>
              </a:ext>
            </a:extLst>
          </p:cNvPr>
          <p:cNvSpPr txBox="1"/>
          <p:nvPr/>
        </p:nvSpPr>
        <p:spPr>
          <a:xfrm>
            <a:off x="5828192" y="4408168"/>
            <a:ext cx="610590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Αυτόνομο, υπερ-διασυνδεδεμένο,ευφυές ΔτΠ</a:t>
            </a:r>
          </a:p>
          <a:p>
            <a:r>
              <a:rPr lang="el-GR" sz="1400" dirty="0"/>
              <a:t>Δυναμικά Κατανεμημένες υπηρεσίες: από το νέφος μέχρι τα άκρα του δικτύου</a:t>
            </a:r>
          </a:p>
          <a:p>
            <a:r>
              <a:rPr lang="el-GR" sz="1400" dirty="0"/>
              <a:t>Τεχνητή νοημοσύνη / Τεχνολογίες </a:t>
            </a:r>
            <a:r>
              <a:rPr lang="en-US" sz="1400" dirty="0"/>
              <a:t>blockchain</a:t>
            </a:r>
            <a:r>
              <a:rPr lang="el-GR" sz="1400" dirty="0"/>
              <a:t> / Αυτόνομα συστήματα / </a:t>
            </a:r>
            <a:r>
              <a:rPr lang="en-US" sz="1400" dirty="0"/>
              <a:t>Tactile</a:t>
            </a:r>
          </a:p>
          <a:p>
            <a:r>
              <a:rPr lang="el-GR" sz="1400" dirty="0"/>
              <a:t>Κυβερνο-συνεργασία ανθρώπων/μηχανών/υποδομών</a:t>
            </a:r>
            <a:endParaRPr lang="en-US" sz="1400" dirty="0"/>
          </a:p>
          <a:p>
            <a:endParaRPr lang="el-GR" dirty="0"/>
          </a:p>
        </p:txBody>
      </p:sp>
      <p:pic>
        <p:nvPicPr>
          <p:cNvPr id="7" name="Picture 6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852076AD-B48C-489A-8DE6-23074043278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91" y="1218726"/>
            <a:ext cx="5067224" cy="286053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199493-1BAC-4BED-A835-792C23CAA156}"/>
              </a:ext>
            </a:extLst>
          </p:cNvPr>
          <p:cNvCxnSpPr/>
          <p:nvPr/>
        </p:nvCxnSpPr>
        <p:spPr>
          <a:xfrm>
            <a:off x="765681" y="5913690"/>
            <a:ext cx="10348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6A03E9A-6EE3-4605-8C95-6EAE58D0BE97}"/>
              </a:ext>
            </a:extLst>
          </p:cNvPr>
          <p:cNvSpPr txBox="1"/>
          <p:nvPr/>
        </p:nvSpPr>
        <p:spPr>
          <a:xfrm>
            <a:off x="545981" y="6187155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7E90B-33FF-451B-A7FD-DF2647E60880}"/>
              </a:ext>
            </a:extLst>
          </p:cNvPr>
          <p:cNvSpPr txBox="1"/>
          <p:nvPr/>
        </p:nvSpPr>
        <p:spPr>
          <a:xfrm>
            <a:off x="5532680" y="618715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  <a:endParaRPr lang="el-G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4F510-1291-4B62-9B97-9E013365656F}"/>
              </a:ext>
            </a:extLst>
          </p:cNvPr>
          <p:cNvSpPr txBox="1"/>
          <p:nvPr/>
        </p:nvSpPr>
        <p:spPr>
          <a:xfrm>
            <a:off x="10645070" y="618715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2030</a:t>
            </a:r>
            <a:endParaRPr lang="el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140086-66D7-49EB-AC75-AAA05A1EFA47}"/>
              </a:ext>
            </a:extLst>
          </p:cNvPr>
          <p:cNvSpPr txBox="1"/>
          <p:nvPr/>
        </p:nvSpPr>
        <p:spPr>
          <a:xfrm>
            <a:off x="1165664" y="4408168"/>
            <a:ext cx="442414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Ανάπτυξη του ΔτΠ</a:t>
            </a:r>
          </a:p>
          <a:p>
            <a:r>
              <a:rPr lang="el-GR" sz="1400" dirty="0"/>
              <a:t>Πλατφόρμες και εξέλιξη οικοσυστημάτων</a:t>
            </a:r>
            <a:endParaRPr lang="en-US" sz="1400" dirty="0"/>
          </a:p>
          <a:p>
            <a:r>
              <a:rPr lang="el-GR" sz="1400" dirty="0"/>
              <a:t>Αποσύνδεση υλικού / λογισμικού</a:t>
            </a:r>
          </a:p>
          <a:p>
            <a:r>
              <a:rPr lang="el-GR" sz="1400" dirty="0"/>
              <a:t>Σύγκλιση Φυσική / Ψηφιακή / Εικονική</a:t>
            </a:r>
          </a:p>
          <a:p>
            <a:r>
              <a:rPr lang="el-GR" sz="1400" dirty="0"/>
              <a:t>Κυβερνοφυσικά συστήματα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31759A-20D9-4186-892D-7DA0A3A43668}"/>
              </a:ext>
            </a:extLst>
          </p:cNvPr>
          <p:cNvSpPr/>
          <p:nvPr/>
        </p:nvSpPr>
        <p:spPr>
          <a:xfrm>
            <a:off x="226771" y="1089965"/>
            <a:ext cx="11707323" cy="5640019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04FAB5-FDEE-4488-AC22-85A88C4D2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887" y="3125230"/>
            <a:ext cx="6952443" cy="3088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CBABE9-9578-4B42-B17F-44A5692B8A41}"/>
              </a:ext>
            </a:extLst>
          </p:cNvPr>
          <p:cNvSpPr txBox="1"/>
          <p:nvPr/>
        </p:nvSpPr>
        <p:spPr>
          <a:xfrm>
            <a:off x="2745053" y="6373588"/>
            <a:ext cx="4110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*Linux Foundation LFEDGE-The new OpenEdge: IoT+5G+Cloud</a:t>
            </a:r>
            <a:endParaRPr lang="el-GR" sz="1100" i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6DCC48-CFB0-42FA-82B8-95095D22A761}"/>
              </a:ext>
            </a:extLst>
          </p:cNvPr>
          <p:cNvSpPr/>
          <p:nvPr/>
        </p:nvSpPr>
        <p:spPr>
          <a:xfrm>
            <a:off x="609600" y="1175492"/>
            <a:ext cx="112458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/>
              <a:t>Τα </a:t>
            </a:r>
            <a:r>
              <a:rPr lang="el-GR" sz="2000" dirty="0"/>
              <a:t>δίκτυα 5</a:t>
            </a:r>
            <a:r>
              <a:rPr lang="el-GR" sz="2000" baseline="30000" dirty="0"/>
              <a:t>ης</a:t>
            </a:r>
            <a:r>
              <a:rPr lang="el-GR" sz="2000" dirty="0"/>
              <a:t> γενιάς είναι αυτή τη στιγμή υπό ανάπτυξη με αρκετές χώρες ήδη να τα παρέχουν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/>
              <a:t>Δύο από τα τρία βασικά σενάρια (</a:t>
            </a:r>
            <a:r>
              <a:rPr lang="en-US" sz="2000" dirty="0"/>
              <a:t>massive Machine Type, Ultra Reliable Low-Latency</a:t>
            </a:r>
            <a:r>
              <a:rPr lang="el-GR" sz="2000" dirty="0"/>
              <a:t>)</a:t>
            </a:r>
            <a:r>
              <a:rPr lang="en-US" sz="2000" dirty="0"/>
              <a:t> </a:t>
            </a:r>
            <a:r>
              <a:rPr lang="el-GR" sz="2000" dirty="0"/>
              <a:t>των δικτύων 5</a:t>
            </a:r>
            <a:r>
              <a:rPr lang="el-GR" sz="2000" baseline="30000" dirty="0"/>
              <a:t>ης</a:t>
            </a:r>
            <a:r>
              <a:rPr lang="el-GR" sz="2000" dirty="0"/>
              <a:t> γενιάς αφορούν </a:t>
            </a:r>
            <a:r>
              <a:rPr lang="el-GR" sz="2000"/>
              <a:t>το ΔτΠ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/>
              <a:t>Η Σύγκλιση των Τεχνολογιών σε Λογισμικό και Υλικό με τα Δίκτυα Νέας Γενιάς επιτρέπουν πληθώρα Μελλοντικών Εφαρμογών για τα Δίκτυα των Πραγμάτων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l-G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l-GR" sz="2000" b="1" dirty="0"/>
          </a:p>
        </p:txBody>
      </p:sp>
    </p:spTree>
    <p:extLst>
      <p:ext uri="{BB962C8B-B14F-4D97-AF65-F5344CB8AC3E}">
        <p14:creationId xmlns:p14="http://schemas.microsoft.com/office/powerpoint/2010/main" val="22700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50E2-057B-4F0F-AC45-2A60DB54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3200" dirty="0"/>
              <a:t>Το Διαδίκτυο των Πραγμάτων στα Δίκτυα Νέας Γενιάς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E778E-26E7-44FE-A399-0D46924BE464}"/>
              </a:ext>
            </a:extLst>
          </p:cNvPr>
          <p:cNvSpPr txBox="1"/>
          <p:nvPr/>
        </p:nvSpPr>
        <p:spPr>
          <a:xfrm>
            <a:off x="216120" y="2273602"/>
            <a:ext cx="5806590" cy="32316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l-GR" sz="2400" b="1" dirty="0"/>
              <a:t>Τεχνολογίες από διάφορα γνωστικά πεδία</a:t>
            </a:r>
          </a:p>
          <a:p>
            <a:endParaRPr lang="el-GR" b="1" dirty="0"/>
          </a:p>
          <a:p>
            <a:pPr marL="285750" indent="-285750">
              <a:buFontTx/>
              <a:buChar char="-"/>
            </a:pPr>
            <a:r>
              <a:rPr lang="el-GR" dirty="0"/>
              <a:t>Πλατφόρμες του </a:t>
            </a:r>
            <a:r>
              <a:rPr lang="el-GR" dirty="0" err="1"/>
              <a:t>ΔτΠ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l-GR" dirty="0"/>
              <a:t>Πλατφόρμες </a:t>
            </a:r>
            <a:r>
              <a:rPr lang="en-US" dirty="0"/>
              <a:t>Cloud </a:t>
            </a:r>
            <a:r>
              <a:rPr lang="el-GR" dirty="0"/>
              <a:t>και </a:t>
            </a:r>
            <a:r>
              <a:rPr lang="en-US" dirty="0"/>
              <a:t>Edge Computing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Virtualization, Containerization</a:t>
            </a:r>
            <a:r>
              <a:rPr lang="el-GR" dirty="0"/>
              <a:t> (</a:t>
            </a:r>
            <a:r>
              <a:rPr lang="en-US" dirty="0"/>
              <a:t>Cloud Native</a:t>
            </a:r>
            <a:r>
              <a:rPr lang="el-GR" dirty="0"/>
              <a:t>)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l-GR" dirty="0"/>
              <a:t>Τεχνικές </a:t>
            </a:r>
            <a:r>
              <a:rPr lang="en-US" dirty="0"/>
              <a:t>DevOps </a:t>
            </a:r>
            <a:r>
              <a:rPr lang="el-GR" dirty="0"/>
              <a:t>και </a:t>
            </a:r>
            <a:r>
              <a:rPr lang="en-US" dirty="0"/>
              <a:t>IT</a:t>
            </a:r>
          </a:p>
          <a:p>
            <a:pPr marL="285750" indent="-285750">
              <a:buFontTx/>
              <a:buChar char="-"/>
            </a:pPr>
            <a:r>
              <a:rPr lang="el-GR" dirty="0"/>
              <a:t>Αρχιτεκτονική </a:t>
            </a:r>
            <a:r>
              <a:rPr lang="en-US" dirty="0"/>
              <a:t>Microservices</a:t>
            </a:r>
          </a:p>
          <a:p>
            <a:pPr marL="285750" indent="-285750">
              <a:buFontTx/>
              <a:buChar char="-"/>
            </a:pPr>
            <a:r>
              <a:rPr lang="en-US" dirty="0"/>
              <a:t>Software Defined X: Infrastructure, Network, Radio, …</a:t>
            </a:r>
          </a:p>
          <a:p>
            <a:pPr marL="285750" indent="-285750">
              <a:buFontTx/>
              <a:buChar char="-"/>
            </a:pPr>
            <a:r>
              <a:rPr lang="en-US" dirty="0"/>
              <a:t>Software Engineering modeling </a:t>
            </a:r>
            <a:r>
              <a:rPr lang="el-GR" dirty="0"/>
              <a:t>και </a:t>
            </a:r>
            <a:r>
              <a:rPr lang="en-US" dirty="0"/>
              <a:t>Open APIs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l-GR" b="1" dirty="0"/>
              <a:t>Συμμετοχή σε έργα Ανοιχτού Κώδικα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27176-0D31-43FB-A207-DDE5D499AC20}"/>
              </a:ext>
            </a:extLst>
          </p:cNvPr>
          <p:cNvSpPr txBox="1"/>
          <p:nvPr/>
        </p:nvSpPr>
        <p:spPr>
          <a:xfrm>
            <a:off x="6169291" y="2273602"/>
            <a:ext cx="5919167" cy="32316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sz="2400" b="1" dirty="0"/>
              <a:t>Μελλοντική Έρευνα</a:t>
            </a:r>
          </a:p>
          <a:p>
            <a:endParaRPr lang="el-GR" b="1" dirty="0"/>
          </a:p>
          <a:p>
            <a:pPr marL="285750" indent="-285750">
              <a:buFontTx/>
              <a:buChar char="-"/>
            </a:pPr>
            <a:r>
              <a:rPr lang="el-GR" dirty="0"/>
              <a:t>Εφαρμογές: Έξυπνες πόλεις, </a:t>
            </a:r>
            <a:r>
              <a:rPr lang="en-US" dirty="0"/>
              <a:t>Vehicle-to-X,</a:t>
            </a:r>
            <a:br>
              <a:rPr lang="el-GR" dirty="0"/>
            </a:br>
            <a:r>
              <a:rPr lang="el-GR" dirty="0"/>
              <a:t>Βιομηχανικοί Αυτοματισμοί/Ρομποτική, </a:t>
            </a:r>
            <a:r>
              <a:rPr lang="en-US" dirty="0"/>
              <a:t>Digital Twins</a:t>
            </a:r>
            <a:endParaRPr lang="el-GR" dirty="0"/>
          </a:p>
          <a:p>
            <a:pPr marL="285750" indent="-285750">
              <a:buFontTx/>
              <a:buChar char="-"/>
            </a:pPr>
            <a:r>
              <a:rPr lang="el-GR" dirty="0"/>
              <a:t>Σύγκλιση φυσικών/εικονικών</a:t>
            </a:r>
            <a:r>
              <a:rPr lang="en-US" dirty="0"/>
              <a:t> </a:t>
            </a:r>
            <a:r>
              <a:rPr lang="el-GR" dirty="0"/>
              <a:t>υπηρεσιών</a:t>
            </a:r>
            <a:r>
              <a:rPr lang="en-US" dirty="0"/>
              <a:t>: Indoor/Outdoor, Cloud Native </a:t>
            </a:r>
            <a:endParaRPr lang="el-GR" dirty="0"/>
          </a:p>
          <a:p>
            <a:pPr marL="285750" indent="-285750">
              <a:buFontTx/>
              <a:buChar char="-"/>
            </a:pPr>
            <a:r>
              <a:rPr lang="en-US" dirty="0"/>
              <a:t>Zero touch Service Management, </a:t>
            </a:r>
            <a:r>
              <a:rPr lang="el-GR" dirty="0"/>
              <a:t>Τεχνητή νοημοσύνη</a:t>
            </a:r>
            <a:r>
              <a:rPr lang="en-US" dirty="0"/>
              <a:t> </a:t>
            </a:r>
            <a:r>
              <a:rPr lang="el-GR" dirty="0"/>
              <a:t>και </a:t>
            </a:r>
            <a:r>
              <a:rPr lang="en-US" dirty="0"/>
              <a:t>Automation-Orchestration</a:t>
            </a:r>
          </a:p>
          <a:p>
            <a:pPr marL="285750" indent="-285750">
              <a:buFontTx/>
              <a:buChar char="-"/>
            </a:pPr>
            <a:r>
              <a:rPr lang="el-GR" dirty="0"/>
              <a:t>Κατανεμημένη διαχείριση υπολογιστικών πόρων από άκρο σε άκρο</a:t>
            </a:r>
            <a:r>
              <a:rPr lang="en-US" dirty="0"/>
              <a:t> – latency optimization</a:t>
            </a:r>
          </a:p>
          <a:p>
            <a:pPr marL="285750" indent="-285750">
              <a:buFontTx/>
              <a:buChar char="-"/>
            </a:pPr>
            <a:r>
              <a:rPr lang="el-GR" dirty="0"/>
              <a:t>Ασφάλεια, τεχνολογίες </a:t>
            </a:r>
            <a:r>
              <a:rPr lang="en-US" dirty="0"/>
              <a:t>blockchain</a:t>
            </a:r>
            <a:endParaRPr lang="el-GR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50CAD0-19C4-40C8-BD45-79C092E95AE2}"/>
              </a:ext>
            </a:extLst>
          </p:cNvPr>
          <p:cNvCxnSpPr/>
          <p:nvPr/>
        </p:nvCxnSpPr>
        <p:spPr>
          <a:xfrm>
            <a:off x="6096000" y="1869989"/>
            <a:ext cx="0" cy="4374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58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918E-E3E1-411D-BF85-CF215CAC9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079630"/>
            <a:ext cx="11277600" cy="1693865"/>
          </a:xfrm>
        </p:spPr>
        <p:txBody>
          <a:bodyPr>
            <a:noAutofit/>
          </a:bodyPr>
          <a:lstStyle/>
          <a:p>
            <a:r>
              <a:rPr lang="el-GR" sz="3600" dirty="0"/>
              <a:t>Το Διαδίκτυο των Πραγμάτων στα Δίκτυα Νέας Γενιάς: Θεωρία &amp; Πράξη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2992-5B5C-4D01-A1FB-9CAE00362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899937"/>
            <a:ext cx="6604000" cy="620857"/>
          </a:xfrm>
        </p:spPr>
        <p:txBody>
          <a:bodyPr/>
          <a:lstStyle/>
          <a:p>
            <a:r>
              <a:rPr lang="el-GR" dirty="0"/>
              <a:t>Χρήστος Τρανώρης</a:t>
            </a:r>
          </a:p>
          <a:p>
            <a:endParaRPr lang="el-GR" dirty="0"/>
          </a:p>
          <a:p>
            <a:endParaRPr lang="el-GR" dirty="0"/>
          </a:p>
        </p:txBody>
      </p:sp>
      <p:pic>
        <p:nvPicPr>
          <p:cNvPr id="6" name="Picture 5" descr="A picture containing holding, sign, man, woman&#10;&#10;Description automatically generated">
            <a:extLst>
              <a:ext uri="{FF2B5EF4-FFF2-40B4-BE49-F238E27FC236}">
                <a16:creationId xmlns:a16="http://schemas.microsoft.com/office/drawing/2014/main" id="{52EEC1DC-E224-4484-9655-AA5B84817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081" y="3480663"/>
            <a:ext cx="4362907" cy="24541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A056B9-5E44-4D05-B12E-786BC22B153B}"/>
              </a:ext>
            </a:extLst>
          </p:cNvPr>
          <p:cNvSpPr txBox="1"/>
          <p:nvPr/>
        </p:nvSpPr>
        <p:spPr>
          <a:xfrm>
            <a:off x="609600" y="5149901"/>
            <a:ext cx="3153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b="1" dirty="0"/>
              <a:t>Ευχαριστώ πολύ!</a:t>
            </a:r>
          </a:p>
        </p:txBody>
      </p:sp>
    </p:spTree>
    <p:extLst>
      <p:ext uri="{BB962C8B-B14F-4D97-AF65-F5344CB8AC3E}">
        <p14:creationId xmlns:p14="http://schemas.microsoft.com/office/powerpoint/2010/main" val="445271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66A66-E68C-44CE-8F3C-BBCADEA5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E9C69-A768-40F4-9B1D-44AD4451C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51529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00C20-FE9F-4DD9-ABB1-9A38CA5EE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62A58-9981-421C-A393-54769D89F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/>
              <a:t>Σχετικά πρότυπα - Οργανισμοί</a:t>
            </a:r>
          </a:p>
          <a:p>
            <a:endParaRPr lang="el-GR" b="1" dirty="0"/>
          </a:p>
          <a:p>
            <a:pPr marL="285750" indent="-285750">
              <a:buFontTx/>
              <a:buChar char="-"/>
            </a:pPr>
            <a:r>
              <a:rPr lang="el-GR" dirty="0"/>
              <a:t>3</a:t>
            </a:r>
            <a:r>
              <a:rPr lang="en-US" dirty="0"/>
              <a:t>GPP (5G System)</a:t>
            </a:r>
          </a:p>
          <a:p>
            <a:pPr marL="285750" indent="-285750">
              <a:buFontTx/>
              <a:buChar char="-"/>
            </a:pPr>
            <a:r>
              <a:rPr lang="en-US" dirty="0"/>
              <a:t>ETSI (NFV, MEC)</a:t>
            </a:r>
          </a:p>
          <a:p>
            <a:pPr marL="285750" indent="-285750">
              <a:buFontTx/>
              <a:buChar char="-"/>
            </a:pPr>
            <a:r>
              <a:rPr lang="en-US" dirty="0"/>
              <a:t>GSMA (Slice templates)</a:t>
            </a:r>
          </a:p>
          <a:p>
            <a:pPr marL="285750" indent="-285750">
              <a:buFontTx/>
              <a:buChar char="-"/>
            </a:pPr>
            <a:r>
              <a:rPr lang="en-US" dirty="0"/>
              <a:t>5G-PPP (Verticals)</a:t>
            </a:r>
          </a:p>
          <a:p>
            <a:pPr marL="285750" indent="-285750">
              <a:buFontTx/>
              <a:buChar char="-"/>
            </a:pPr>
            <a:r>
              <a:rPr lang="en-US" dirty="0"/>
              <a:t>TMFORUM: (Services/Operations </a:t>
            </a:r>
            <a:r>
              <a:rPr lang="en-US" dirty="0" err="1"/>
              <a:t>OpenAPIs</a:t>
            </a:r>
            <a:r>
              <a:rPr lang="en-US" dirty="0"/>
              <a:t>)</a:t>
            </a:r>
            <a:endParaRPr lang="el-GR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44636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EC07-9A62-4E67-8657-83E82A975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2148"/>
            <a:ext cx="11582400" cy="838200"/>
          </a:xfrm>
        </p:spPr>
        <p:txBody>
          <a:bodyPr>
            <a:normAutofit fontScale="90000"/>
          </a:bodyPr>
          <a:lstStyle/>
          <a:p>
            <a:r>
              <a:rPr lang="el-GR" dirty="0" err="1"/>
              <a:t>Slicing</a:t>
            </a:r>
            <a:r>
              <a:rPr lang="el-GR"/>
              <a:t>: Κατάτμηση του δικτύου και υπολογιστικών πόρων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9759A-6247-44F3-A241-DC7946BBD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450171"/>
            <a:ext cx="10267950" cy="462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8CCD52-E3DD-4C2E-80CE-EC36BB1B27D4}"/>
              </a:ext>
            </a:extLst>
          </p:cNvPr>
          <p:cNvSpPr txBox="1"/>
          <p:nvPr/>
        </p:nvSpPr>
        <p:spPr>
          <a:xfrm>
            <a:off x="117043" y="6523635"/>
            <a:ext cx="2496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50" i="1"/>
              <a:t>*</a:t>
            </a:r>
            <a:r>
              <a:rPr lang="en-US" sz="1050" i="1"/>
              <a:t>5G PPP Architecture White Paper v 2.0</a:t>
            </a:r>
            <a:endParaRPr lang="el-GR" sz="1050" i="1"/>
          </a:p>
        </p:txBody>
      </p:sp>
    </p:spTree>
    <p:extLst>
      <p:ext uri="{BB962C8B-B14F-4D97-AF65-F5344CB8AC3E}">
        <p14:creationId xmlns:p14="http://schemas.microsoft.com/office/powerpoint/2010/main" val="47648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4FE1-210F-41DE-9B06-70318ED0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</a:t>
            </a:r>
            <a:r>
              <a:rPr lang="el-GR" dirty="0"/>
              <a:t>περ-διασυνδεδεμένο ΔτΠ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40656-E332-4156-B838-ED5DFABC4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1334278"/>
            <a:ext cx="11495313" cy="5281126"/>
          </a:xfrm>
        </p:spPr>
        <p:txBody>
          <a:bodyPr>
            <a:normAutofit/>
          </a:bodyPr>
          <a:lstStyle/>
          <a:p>
            <a:r>
              <a:rPr lang="el-GR" sz="2400" dirty="0"/>
              <a:t>Οι διασυνδεδεμένες συσκευές θα φθάσουν τα 25 δισ</a:t>
            </a:r>
            <a:r>
              <a:rPr lang="en-US" sz="2400" dirty="0"/>
              <a:t>.</a:t>
            </a:r>
            <a:r>
              <a:rPr lang="el-GR" sz="2400" dirty="0"/>
              <a:t> μέχρι το 2021*</a:t>
            </a:r>
            <a:endParaRPr lang="en-US" sz="2400" dirty="0"/>
          </a:p>
          <a:p>
            <a:r>
              <a:rPr lang="el-GR" sz="2400" dirty="0"/>
              <a:t>Η δικτύωση θα περιλαμβάνει την εξισορρόπηση ενός συνόλου απαιτήσεων, όπως</a:t>
            </a:r>
            <a:r>
              <a:rPr lang="en-US" sz="2400" dirty="0"/>
              <a:t>:</a:t>
            </a:r>
          </a:p>
          <a:p>
            <a:pPr lvl="1"/>
            <a:r>
              <a:rPr lang="el-GR" sz="2200" dirty="0"/>
              <a:t>την εμβέλεια</a:t>
            </a:r>
          </a:p>
          <a:p>
            <a:pPr lvl="1"/>
            <a:r>
              <a:rPr lang="el-GR" sz="2200" dirty="0"/>
              <a:t>την καθυστέρηση μετάδοσης δεδομένων</a:t>
            </a:r>
            <a:endParaRPr lang="en-US" sz="2200" dirty="0"/>
          </a:p>
          <a:p>
            <a:pPr lvl="1"/>
            <a:r>
              <a:rPr lang="el-GR" sz="2200" dirty="0"/>
              <a:t>το κόστος πρόσβασης στο τελικό σημείο</a:t>
            </a:r>
            <a:endParaRPr lang="en-US" sz="2200" dirty="0"/>
          </a:p>
          <a:p>
            <a:pPr lvl="1"/>
            <a:r>
              <a:rPr lang="el-GR" sz="2200" dirty="0"/>
              <a:t>την κατανάλωση ενέργειας</a:t>
            </a:r>
            <a:endParaRPr lang="en-US" sz="2200" dirty="0"/>
          </a:p>
          <a:p>
            <a:pPr lvl="1"/>
            <a:r>
              <a:rPr lang="el-GR" sz="2200" dirty="0"/>
              <a:t>το εύρος ζώνης</a:t>
            </a:r>
            <a:endParaRPr lang="en-US" sz="2200" dirty="0"/>
          </a:p>
          <a:p>
            <a:pPr lvl="1"/>
            <a:r>
              <a:rPr lang="el-GR" sz="2200" dirty="0"/>
              <a:t>την πυκνότητα σύνδεσης</a:t>
            </a:r>
            <a:endParaRPr lang="en-US" sz="2200" dirty="0"/>
          </a:p>
          <a:p>
            <a:pPr lvl="1"/>
            <a:r>
              <a:rPr lang="el-GR" sz="2200" dirty="0"/>
              <a:t>το λειτουργικό κόστος</a:t>
            </a:r>
            <a:endParaRPr lang="en-US" sz="2200" dirty="0"/>
          </a:p>
          <a:p>
            <a:pPr lvl="1"/>
            <a:r>
              <a:rPr lang="el-GR" sz="2200" dirty="0"/>
              <a:t>την ποιότητα της υπηρεσίας </a:t>
            </a:r>
            <a:endParaRPr lang="en-US" sz="2200" dirty="0"/>
          </a:p>
          <a:p>
            <a:pPr marL="109728" indent="0">
              <a:buNone/>
            </a:pPr>
            <a:endParaRPr lang="el-GR" sz="2400" dirty="0"/>
          </a:p>
          <a:p>
            <a:pPr marL="109728" indent="0">
              <a:buNone/>
            </a:pPr>
            <a:r>
              <a:rPr lang="el-GR" sz="2400" i="1" dirty="0"/>
              <a:t>Οι νέες τεχνολογίες δικτύωσης στο ΔτΠ θα προσφέρουν νέες πρόσθετες επιλογές και ευελιξία. Ειδικότερα θα πρέπει να εξερευνηθούν τα δίκτυα 5</a:t>
            </a:r>
            <a:r>
              <a:rPr lang="el-GR" sz="2400" i="1" baseline="30000" dirty="0"/>
              <a:t>ης</a:t>
            </a:r>
            <a:r>
              <a:rPr lang="el-GR" sz="2400" i="1" dirty="0"/>
              <a:t> γενιάς </a:t>
            </a:r>
            <a:r>
              <a:rPr lang="en-US" sz="2400" i="1" dirty="0"/>
              <a:t>(5G)</a:t>
            </a:r>
            <a:r>
              <a:rPr lang="el-GR" sz="2400" i="1" dirty="0"/>
              <a:t>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AA832-FC40-4BC5-B92D-9CA6DC23372E}"/>
              </a:ext>
            </a:extLst>
          </p:cNvPr>
          <p:cNvSpPr txBox="1"/>
          <p:nvPr/>
        </p:nvSpPr>
        <p:spPr>
          <a:xfrm>
            <a:off x="75390" y="6544848"/>
            <a:ext cx="7240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*Gartner Identifies Top 10 Strategic IoT Technologies and Trends</a:t>
            </a:r>
            <a:endParaRPr lang="el-GR" sz="1200" i="1" dirty="0"/>
          </a:p>
        </p:txBody>
      </p:sp>
    </p:spTree>
    <p:extLst>
      <p:ext uri="{BB962C8B-B14F-4D97-AF65-F5344CB8AC3E}">
        <p14:creationId xmlns:p14="http://schemas.microsoft.com/office/powerpoint/2010/main" val="4109282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D746-800A-47AC-987D-7104FBA9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031D77E4-83AC-47E6-81C2-0BFB0F02E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49" y="2460148"/>
            <a:ext cx="7085661" cy="3117691"/>
          </a:xfrm>
        </p:spPr>
      </p:pic>
    </p:spTree>
    <p:extLst>
      <p:ext uri="{BB962C8B-B14F-4D97-AF65-F5344CB8AC3E}">
        <p14:creationId xmlns:p14="http://schemas.microsoft.com/office/powerpoint/2010/main" val="1837926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613E-2A37-43E8-98BB-4DC72EC39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B9965AF-89E7-49D4-A8D8-6835CC67B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22" y="809625"/>
            <a:ext cx="9515475" cy="52387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E1EF60-BEE6-4303-BDAF-41E5E127CF2D}"/>
              </a:ext>
            </a:extLst>
          </p:cNvPr>
          <p:cNvSpPr/>
          <p:nvPr/>
        </p:nvSpPr>
        <p:spPr>
          <a:xfrm>
            <a:off x="198120" y="644183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050"/>
              <a:t>https://medium.com/5g-nr/cloud-ran-and-ecpri-fronthaul-in-5g-networks-a1f63d13df67</a:t>
            </a:r>
          </a:p>
        </p:txBody>
      </p:sp>
    </p:spTree>
    <p:extLst>
      <p:ext uri="{BB962C8B-B14F-4D97-AF65-F5344CB8AC3E}">
        <p14:creationId xmlns:p14="http://schemas.microsoft.com/office/powerpoint/2010/main" val="1900671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2472-D210-43D6-929D-99B8ACA0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1F34-9D51-4460-82E7-512608712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6FB69-C9E2-48B2-91EB-61510416D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613"/>
            <a:ext cx="12192000" cy="62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65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C650-BA88-41CC-9FA7-6C5844262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5C83E-BC71-425E-9390-5E3F4712D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714" y="3636579"/>
            <a:ext cx="5714286" cy="3107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12C7BC-15AA-4387-9762-7AFC1DABE3DE}"/>
              </a:ext>
            </a:extLst>
          </p:cNvPr>
          <p:cNvSpPr txBox="1"/>
          <p:nvPr/>
        </p:nvSpPr>
        <p:spPr>
          <a:xfrm>
            <a:off x="893379" y="2259724"/>
            <a:ext cx="98434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Συνεχής έλεγχος των </a:t>
            </a:r>
            <a:r>
              <a:rPr lang="en-US" dirty="0"/>
              <a:t>SLAs</a:t>
            </a:r>
          </a:p>
          <a:p>
            <a:pPr marL="285750" indent="-285750">
              <a:buFontTx/>
              <a:buChar char="-"/>
            </a:pPr>
            <a:r>
              <a:rPr lang="el-GR" dirty="0"/>
              <a:t>Θεωρία ελέγχου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Machine Learning</a:t>
            </a:r>
          </a:p>
          <a:p>
            <a:pPr marL="285750" indent="-285750">
              <a:buFontTx/>
              <a:buChar char="-"/>
            </a:pPr>
            <a:r>
              <a:rPr lang="el-GR" dirty="0"/>
              <a:t>Αλγόριθμοι χρονοπρογραμματισμού (</a:t>
            </a:r>
            <a:r>
              <a:rPr lang="en-US" dirty="0"/>
              <a:t>Best effort: Round robin, first com-first serve, shortest job</a:t>
            </a:r>
            <a:r>
              <a:rPr lang="el-GR" dirty="0"/>
              <a:t>)</a:t>
            </a:r>
          </a:p>
          <a:p>
            <a:pPr marL="285750" indent="-285750">
              <a:buFontTx/>
              <a:buChar char="-"/>
            </a:pPr>
            <a:r>
              <a:rPr lang="el-GR" dirty="0"/>
              <a:t>Συνδυαστικές δημοπρασίες (</a:t>
            </a:r>
            <a:r>
              <a:rPr lang="en-US" dirty="0"/>
              <a:t>price based</a:t>
            </a:r>
            <a:r>
              <a:rPr lang="el-G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2045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27B6D0-65AC-4021-833A-82491E5B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727" y="0"/>
            <a:ext cx="4870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81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6E74A925-1CE7-4BE2-A3A4-2A12AC717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182" y="5786529"/>
            <a:ext cx="1248458" cy="53103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B2C34CA-0A2E-409B-8FFC-0EB813AAE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1" y="4859123"/>
            <a:ext cx="2105025" cy="1447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2606EF5-D90F-44E9-BC7C-A19262736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63729" y="5761584"/>
            <a:ext cx="178680" cy="5113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135111-4276-46D1-BBFF-3AA0B560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Υποδομή 5</a:t>
            </a:r>
            <a:r>
              <a:rPr lang="en-US" dirty="0"/>
              <a:t>G</a:t>
            </a:r>
            <a:r>
              <a:rPr lang="el-GR" dirty="0"/>
              <a:t>:</a:t>
            </a:r>
            <a:r>
              <a:rPr lang="en-US" dirty="0"/>
              <a:t> Slicing</a:t>
            </a:r>
            <a:endParaRPr lang="el-G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6CE3-E9C4-4F0F-8CDC-AC82073860B1}"/>
              </a:ext>
            </a:extLst>
          </p:cNvPr>
          <p:cNvSpPr/>
          <p:nvPr/>
        </p:nvSpPr>
        <p:spPr>
          <a:xfrm>
            <a:off x="687629" y="6291072"/>
            <a:ext cx="11139830" cy="1097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CC181E-50EF-4F5A-B4A4-A211A3B745F0}"/>
              </a:ext>
            </a:extLst>
          </p:cNvPr>
          <p:cNvGrpSpPr/>
          <p:nvPr/>
        </p:nvGrpSpPr>
        <p:grpSpPr>
          <a:xfrm>
            <a:off x="9290303" y="3846011"/>
            <a:ext cx="2435963" cy="2445061"/>
            <a:chOff x="9290303" y="3846011"/>
            <a:chExt cx="2435963" cy="24450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1EC293-F348-4711-851A-A77E42A643D5}"/>
                </a:ext>
              </a:extLst>
            </p:cNvPr>
            <p:cNvSpPr/>
            <p:nvPr/>
          </p:nvSpPr>
          <p:spPr>
            <a:xfrm>
              <a:off x="9290303" y="3846011"/>
              <a:ext cx="2435963" cy="24450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220580-2FFC-44A1-B2CC-84AF109CCA9A}"/>
                </a:ext>
              </a:extLst>
            </p:cNvPr>
            <p:cNvGrpSpPr/>
            <p:nvPr/>
          </p:nvGrpSpPr>
          <p:grpSpPr>
            <a:xfrm>
              <a:off x="9478061" y="5244998"/>
              <a:ext cx="790041" cy="1046074"/>
              <a:chOff x="5537607" y="4645153"/>
              <a:chExt cx="790041" cy="104607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E8ACD0-BB84-4A71-AB4F-B7CCA295D58F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89B3C49-C721-4AE9-8F65-B5C90920626A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26B4FCF-19EA-4303-A28B-61AA0E1DE47B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CE22BA4-62D7-4CFA-BCB4-46EB33EB102F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2584693-1ABC-48EE-8C7F-01EF24AFDA0D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2F2A97-1896-4CA7-9A4B-F8A59F60B840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768E5F-6EC5-4144-B0E6-FEA3E230A20B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B3B3B0-7E36-44DC-A728-C4BE6EA6763F}"/>
                </a:ext>
              </a:extLst>
            </p:cNvPr>
            <p:cNvGrpSpPr/>
            <p:nvPr/>
          </p:nvGrpSpPr>
          <p:grpSpPr>
            <a:xfrm>
              <a:off x="9844700" y="4957650"/>
              <a:ext cx="1007059" cy="1333422"/>
              <a:chOff x="5537607" y="4645153"/>
              <a:chExt cx="790041" cy="104607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033DFF-EE1B-4918-929D-AF32B0C2C55C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62BD20A-BC5D-40E8-9372-142FE4D14B85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654934C-EC7F-47E8-9F5E-55EC9BDBAC17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22B2D-78F9-4AE2-9BE4-B4558BD00113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DE7F76-EF7E-4E8F-AD4E-AF5B8E122D0D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A68BF49-9439-4289-AB5D-E2FF4600843A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5E84470-2BC5-4B60-8299-6CC98F9532D7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1F282D-7A2F-4F74-B74F-9C8A5EB73CE2}"/>
                </a:ext>
              </a:extLst>
            </p:cNvPr>
            <p:cNvGrpSpPr/>
            <p:nvPr/>
          </p:nvGrpSpPr>
          <p:grpSpPr>
            <a:xfrm>
              <a:off x="10268102" y="4654159"/>
              <a:ext cx="1236269" cy="1636913"/>
              <a:chOff x="5537607" y="4645153"/>
              <a:chExt cx="790041" cy="104607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AC25B3-DB8F-4F7A-B9D9-429FAF467A7E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0FD9415-1D42-4712-AE74-D93020D6C72B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77021B-E5D1-45BA-98D3-6DC8FCBDD2B3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823353-809A-4D34-9D40-78C2D8180B42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4D41DE7-D71A-45D4-8868-59DCBF4B496A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8E000FD-75D2-429C-AB97-F0CF439DC536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1C64ABC-A6AD-4AF6-A964-EEE8D38C5956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353914-7A0A-45EA-94AD-5827E396F6DB}"/>
              </a:ext>
            </a:extLst>
          </p:cNvPr>
          <p:cNvGrpSpPr/>
          <p:nvPr/>
        </p:nvGrpSpPr>
        <p:grpSpPr>
          <a:xfrm>
            <a:off x="6538229" y="5583428"/>
            <a:ext cx="534444" cy="707644"/>
            <a:chOff x="5537607" y="4645153"/>
            <a:chExt cx="790041" cy="104607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FFD6C0-EFE3-4DEE-8D9C-00FFCDB8F521}"/>
                </a:ext>
              </a:extLst>
            </p:cNvPr>
            <p:cNvSpPr/>
            <p:nvPr/>
          </p:nvSpPr>
          <p:spPr>
            <a:xfrm>
              <a:off x="5537607" y="4645153"/>
              <a:ext cx="790041" cy="1046074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F2B83A-FF7F-48FA-9366-1F2CFC5C7DDC}"/>
                </a:ext>
              </a:extLst>
            </p:cNvPr>
            <p:cNvSpPr/>
            <p:nvPr/>
          </p:nvSpPr>
          <p:spPr>
            <a:xfrm>
              <a:off x="5588813" y="4700016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C19CB9-A7ED-4917-8765-F78AC42BB60B}"/>
                </a:ext>
              </a:extLst>
            </p:cNvPr>
            <p:cNvSpPr/>
            <p:nvPr/>
          </p:nvSpPr>
          <p:spPr>
            <a:xfrm>
              <a:off x="5588813" y="4864607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30ADF9-16BA-4AFA-A0B9-AD48D18F9036}"/>
                </a:ext>
              </a:extLst>
            </p:cNvPr>
            <p:cNvSpPr/>
            <p:nvPr/>
          </p:nvSpPr>
          <p:spPr>
            <a:xfrm>
              <a:off x="5588813" y="5029198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3DACB4-EB07-4D74-8785-1F3F69E441F8}"/>
                </a:ext>
              </a:extLst>
            </p:cNvPr>
            <p:cNvSpPr/>
            <p:nvPr/>
          </p:nvSpPr>
          <p:spPr>
            <a:xfrm>
              <a:off x="5588813" y="5186477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71ADF8-3C5A-48CF-8385-3692AA38A5D7}"/>
                </a:ext>
              </a:extLst>
            </p:cNvPr>
            <p:cNvSpPr/>
            <p:nvPr/>
          </p:nvSpPr>
          <p:spPr>
            <a:xfrm>
              <a:off x="5588813" y="5351068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942D20-9638-4D09-9A6A-695BDD3EE857}"/>
                </a:ext>
              </a:extLst>
            </p:cNvPr>
            <p:cNvSpPr/>
            <p:nvPr/>
          </p:nvSpPr>
          <p:spPr>
            <a:xfrm>
              <a:off x="5588813" y="5515659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306462E-5E08-42A4-BEE1-B048554D5BC3}"/>
              </a:ext>
            </a:extLst>
          </p:cNvPr>
          <p:cNvCxnSpPr/>
          <p:nvPr/>
        </p:nvCxnSpPr>
        <p:spPr>
          <a:xfrm>
            <a:off x="7072673" y="6265665"/>
            <a:ext cx="221763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D68B349-DE53-4F7B-9CF0-1F1E5A4A72F4}"/>
              </a:ext>
            </a:extLst>
          </p:cNvPr>
          <p:cNvCxnSpPr>
            <a:cxnSpLocks/>
          </p:cNvCxnSpPr>
          <p:nvPr/>
        </p:nvCxnSpPr>
        <p:spPr>
          <a:xfrm>
            <a:off x="5469088" y="6272980"/>
            <a:ext cx="10691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42009D5-2DF7-45A2-8581-566C648836A1}"/>
              </a:ext>
            </a:extLst>
          </p:cNvPr>
          <p:cNvGrpSpPr/>
          <p:nvPr/>
        </p:nvGrpSpPr>
        <p:grpSpPr>
          <a:xfrm>
            <a:off x="4894079" y="4411948"/>
            <a:ext cx="594522" cy="1882782"/>
            <a:chOff x="4894079" y="4411948"/>
            <a:chExt cx="594522" cy="188278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E86615F-68B0-4D70-9706-E563B93445EE}"/>
                </a:ext>
              </a:extLst>
            </p:cNvPr>
            <p:cNvGrpSpPr/>
            <p:nvPr/>
          </p:nvGrpSpPr>
          <p:grpSpPr>
            <a:xfrm>
              <a:off x="4911566" y="4741402"/>
              <a:ext cx="557522" cy="1553328"/>
              <a:chOff x="3942176" y="4737745"/>
              <a:chExt cx="557522" cy="155332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492295C-17D7-4A95-8B21-A6023AF253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523" y="4740009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D96F13-E911-41A9-91EE-1D742090E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12988" y="4737745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709A954-1867-4D64-81BD-F7DCBDA58B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176" y="5841185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8AA0906-2D91-441C-95E2-114D4B8A3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6246" y="5608443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A0BA441-6ACF-4AD6-87D6-16F4C68E7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9667" y="5361995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7DD24FC-66F6-48E8-A961-24DBFB9D1B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3246" y="5838922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7F8B47B-39C8-4292-B0AF-8F62E57B1E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93426" y="5591550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8EFE673-6E14-4DD3-9850-834380A19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2217" y="5359732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1823C6E-A017-4166-A84D-335062751360}"/>
                </a:ext>
              </a:extLst>
            </p:cNvPr>
            <p:cNvSpPr/>
            <p:nvPr/>
          </p:nvSpPr>
          <p:spPr>
            <a:xfrm>
              <a:off x="4992749" y="4479639"/>
              <a:ext cx="395021" cy="39502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algn="ctr"/>
              <a:r>
                <a:rPr lang="en-US" sz="1400" b="1" dirty="0"/>
                <a:t>5G</a:t>
              </a:r>
              <a:endParaRPr lang="el-GR" sz="1400" b="1" dirty="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836C0F3A-3208-41E6-B938-9D2057FE42ED}"/>
                </a:ext>
              </a:extLst>
            </p:cNvPr>
            <p:cNvSpPr/>
            <p:nvPr/>
          </p:nvSpPr>
          <p:spPr>
            <a:xfrm rot="21248717">
              <a:off x="4894079" y="4419842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F235805-F7AE-4D26-B496-E71B60FF63D0}"/>
                </a:ext>
              </a:extLst>
            </p:cNvPr>
            <p:cNvSpPr/>
            <p:nvPr/>
          </p:nvSpPr>
          <p:spPr>
            <a:xfrm rot="351283" flipH="1">
              <a:off x="5403775" y="4411948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068E06-34D3-4AB1-8917-0462D8148B96}"/>
                </a:ext>
              </a:extLst>
            </p:cNvPr>
            <p:cNvSpPr txBox="1"/>
            <p:nvPr/>
          </p:nvSpPr>
          <p:spPr>
            <a:xfrm>
              <a:off x="4987319" y="4655602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radio</a:t>
              </a:r>
              <a:endParaRPr lang="el-GR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19AC20C8-FFB9-4DA4-8937-614E9EB6950E}"/>
              </a:ext>
            </a:extLst>
          </p:cNvPr>
          <p:cNvSpPr/>
          <p:nvPr/>
        </p:nvSpPr>
        <p:spPr>
          <a:xfrm>
            <a:off x="10353816" y="4564231"/>
            <a:ext cx="1156141" cy="54683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NFV </a:t>
            </a:r>
            <a:r>
              <a:rPr lang="en-US" sz="1200" dirty="0">
                <a:solidFill>
                  <a:schemeClr val="bg1"/>
                </a:solidFill>
              </a:rPr>
              <a:t>Orchestrator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Cloud 57">
            <a:extLst>
              <a:ext uri="{FF2B5EF4-FFF2-40B4-BE49-F238E27FC236}">
                <a16:creationId xmlns:a16="http://schemas.microsoft.com/office/drawing/2014/main" id="{A812CD10-7698-487F-ACEB-3D1F2D2A8D43}"/>
              </a:ext>
            </a:extLst>
          </p:cNvPr>
          <p:cNvSpPr/>
          <p:nvPr/>
        </p:nvSpPr>
        <p:spPr>
          <a:xfrm>
            <a:off x="9762260" y="5089101"/>
            <a:ext cx="1625532" cy="1150374"/>
          </a:xfrm>
          <a:prstGeom prst="cloud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2F89CA-CF24-43F7-9EC4-8491527FC578}"/>
              </a:ext>
            </a:extLst>
          </p:cNvPr>
          <p:cNvSpPr/>
          <p:nvPr/>
        </p:nvSpPr>
        <p:spPr>
          <a:xfrm>
            <a:off x="9529267" y="5258309"/>
            <a:ext cx="2053133" cy="331382"/>
          </a:xfrm>
          <a:prstGeom prst="rect">
            <a:avLst/>
          </a:prstGeom>
          <a:solidFill>
            <a:srgbClr val="53548A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5G </a:t>
            </a:r>
            <a:r>
              <a:rPr lang="en-US" dirty="0">
                <a:solidFill>
                  <a:schemeClr val="bg1"/>
                </a:solidFill>
              </a:rPr>
              <a:t>core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6414068-5F77-4EE3-AA70-A050C22BE4A2}"/>
              </a:ext>
            </a:extLst>
          </p:cNvPr>
          <p:cNvSpPr/>
          <p:nvPr/>
        </p:nvSpPr>
        <p:spPr>
          <a:xfrm>
            <a:off x="9367195" y="4008257"/>
            <a:ext cx="1156141" cy="3794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Operations</a:t>
            </a:r>
          </a:p>
        </p:txBody>
      </p:sp>
      <p:sp>
        <p:nvSpPr>
          <p:cNvPr id="70" name="Moon 69">
            <a:extLst>
              <a:ext uri="{FF2B5EF4-FFF2-40B4-BE49-F238E27FC236}">
                <a16:creationId xmlns:a16="http://schemas.microsoft.com/office/drawing/2014/main" id="{5C29034C-892C-4B27-83D5-AC65CD4D604B}"/>
              </a:ext>
            </a:extLst>
          </p:cNvPr>
          <p:cNvSpPr/>
          <p:nvPr/>
        </p:nvSpPr>
        <p:spPr>
          <a:xfrm rot="5400000">
            <a:off x="5290127" y="442423"/>
            <a:ext cx="861060" cy="8660514"/>
          </a:xfrm>
          <a:prstGeom prst="moon">
            <a:avLst>
              <a:gd name="adj" fmla="val 23451"/>
            </a:avLst>
          </a:prstGeom>
          <a:solidFill>
            <a:srgbClr val="9495BE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1A5E606-3A97-4BEB-82E0-9AEB3E2D0476}"/>
              </a:ext>
            </a:extLst>
          </p:cNvPr>
          <p:cNvSpPr txBox="1"/>
          <p:nvPr/>
        </p:nvSpPr>
        <p:spPr>
          <a:xfrm>
            <a:off x="3256790" y="4108230"/>
            <a:ext cx="1517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eMBB</a:t>
            </a:r>
            <a:r>
              <a:rPr lang="en-US" sz="1400" b="1" dirty="0"/>
              <a:t>(stationary)</a:t>
            </a:r>
            <a:endParaRPr lang="el-GR" sz="1400" b="1" dirty="0"/>
          </a:p>
        </p:txBody>
      </p:sp>
      <p:sp>
        <p:nvSpPr>
          <p:cNvPr id="72" name="Moon 71">
            <a:extLst>
              <a:ext uri="{FF2B5EF4-FFF2-40B4-BE49-F238E27FC236}">
                <a16:creationId xmlns:a16="http://schemas.microsoft.com/office/drawing/2014/main" id="{0789A7E8-33EA-4CCF-8F7D-53D552CB2AFA}"/>
              </a:ext>
            </a:extLst>
          </p:cNvPr>
          <p:cNvSpPr/>
          <p:nvPr/>
        </p:nvSpPr>
        <p:spPr>
          <a:xfrm rot="5400000">
            <a:off x="5657377" y="1451357"/>
            <a:ext cx="861060" cy="7991285"/>
          </a:xfrm>
          <a:prstGeom prst="moon">
            <a:avLst>
              <a:gd name="adj" fmla="val 24336"/>
            </a:avLst>
          </a:prstGeom>
          <a:solidFill>
            <a:srgbClr val="9495BE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1E0BBBC-2F7F-4BBE-A6C1-9EB77D98A0A4}"/>
              </a:ext>
            </a:extLst>
          </p:cNvPr>
          <p:cNvSpPr txBox="1"/>
          <p:nvPr/>
        </p:nvSpPr>
        <p:spPr>
          <a:xfrm>
            <a:off x="3434868" y="5038866"/>
            <a:ext cx="1584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eMBB(pedestrian)</a:t>
            </a:r>
            <a:endParaRPr lang="el-GR" sz="1400" b="1" dirty="0"/>
          </a:p>
        </p:txBody>
      </p:sp>
      <p:sp>
        <p:nvSpPr>
          <p:cNvPr id="74" name="Moon 73">
            <a:extLst>
              <a:ext uri="{FF2B5EF4-FFF2-40B4-BE49-F238E27FC236}">
                <a16:creationId xmlns:a16="http://schemas.microsoft.com/office/drawing/2014/main" id="{30DD4EC7-3E4F-4C62-9B2B-1F2A8E8C8F32}"/>
              </a:ext>
            </a:extLst>
          </p:cNvPr>
          <p:cNvSpPr/>
          <p:nvPr/>
        </p:nvSpPr>
        <p:spPr>
          <a:xfrm rot="5400000">
            <a:off x="6214865" y="2267713"/>
            <a:ext cx="635421" cy="7206824"/>
          </a:xfrm>
          <a:prstGeom prst="moon">
            <a:avLst>
              <a:gd name="adj" fmla="val 33045"/>
            </a:avLst>
          </a:prstGeom>
          <a:solidFill>
            <a:srgbClr val="9495BE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CE66FB3-7B32-451C-AE15-D6AB4C42F3DA}"/>
              </a:ext>
            </a:extLst>
          </p:cNvPr>
          <p:cNvSpPr txBox="1"/>
          <p:nvPr/>
        </p:nvSpPr>
        <p:spPr>
          <a:xfrm>
            <a:off x="3858589" y="5424831"/>
            <a:ext cx="1913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eMBB(vehicular)</a:t>
            </a:r>
            <a:endParaRPr lang="el-GR" sz="1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181595-BFD8-4C0A-9FEB-43CEFC3F2A5E}"/>
              </a:ext>
            </a:extLst>
          </p:cNvPr>
          <p:cNvSpPr/>
          <p:nvPr/>
        </p:nvSpPr>
        <p:spPr>
          <a:xfrm>
            <a:off x="436890" y="1132332"/>
            <a:ext cx="10086445" cy="456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Slicing: </a:t>
            </a:r>
            <a:r>
              <a:rPr lang="el-GR" dirty="0"/>
              <a:t>Κατάτμηση του δικτύου και υπολογιστικών πόρων σε απομονωμένα τμήματα</a:t>
            </a:r>
          </a:p>
        </p:txBody>
      </p:sp>
      <p:sp>
        <p:nvSpPr>
          <p:cNvPr id="68" name="Moon 67">
            <a:extLst>
              <a:ext uri="{FF2B5EF4-FFF2-40B4-BE49-F238E27FC236}">
                <a16:creationId xmlns:a16="http://schemas.microsoft.com/office/drawing/2014/main" id="{7B8BC3C2-AAC3-4AAB-949C-7C8DD610D507}"/>
              </a:ext>
            </a:extLst>
          </p:cNvPr>
          <p:cNvSpPr/>
          <p:nvPr/>
        </p:nvSpPr>
        <p:spPr>
          <a:xfrm rot="5400000">
            <a:off x="5298572" y="808368"/>
            <a:ext cx="861060" cy="8660514"/>
          </a:xfrm>
          <a:prstGeom prst="moon">
            <a:avLst>
              <a:gd name="adj" fmla="val 23451"/>
            </a:avLst>
          </a:prstGeom>
          <a:solidFill>
            <a:srgbClr val="9495BE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9A77FFE-213D-4024-A2A9-EC0980190C9D}"/>
              </a:ext>
            </a:extLst>
          </p:cNvPr>
          <p:cNvSpPr txBox="1"/>
          <p:nvPr/>
        </p:nvSpPr>
        <p:spPr>
          <a:xfrm>
            <a:off x="2771528" y="4722380"/>
            <a:ext cx="696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mMTC</a:t>
            </a:r>
            <a:endParaRPr lang="el-GR" sz="1400" b="1" dirty="0"/>
          </a:p>
        </p:txBody>
      </p:sp>
    </p:spTree>
    <p:extLst>
      <p:ext uri="{BB962C8B-B14F-4D97-AF65-F5344CB8AC3E}">
        <p14:creationId xmlns:p14="http://schemas.microsoft.com/office/powerpoint/2010/main" val="164936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  <p:bldP spid="72" grpId="0" animBg="1"/>
      <p:bldP spid="73" grpId="0"/>
      <p:bldP spid="74" grpId="0" animBg="1"/>
      <p:bldP spid="75" grpId="0"/>
      <p:bldP spid="68" grpId="0" animBg="1"/>
      <p:bldP spid="7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D29C-8C76-4090-8892-2E081B409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16162"/>
            <a:ext cx="11438534" cy="850172"/>
          </a:xfrm>
        </p:spPr>
        <p:txBody>
          <a:bodyPr>
            <a:normAutofit fontScale="90000"/>
          </a:bodyPr>
          <a:lstStyle/>
          <a:p>
            <a:r>
              <a:rPr lang="el-GR" dirty="0"/>
              <a:t>Νέες εφαρμογές:</a:t>
            </a:r>
            <a:r>
              <a:rPr lang="en-US" dirty="0"/>
              <a:t> </a:t>
            </a:r>
            <a:r>
              <a:rPr lang="el-GR" dirty="0"/>
              <a:t>Βιομηχανικό-ΔτΠ (</a:t>
            </a:r>
            <a:r>
              <a:rPr lang="en-US" dirty="0"/>
              <a:t>IIoT</a:t>
            </a:r>
            <a:r>
              <a:rPr lang="el-GR" dirty="0"/>
              <a:t>),</a:t>
            </a:r>
            <a:r>
              <a:rPr lang="en-US" dirty="0"/>
              <a:t> Tactile Internet</a:t>
            </a:r>
            <a:endParaRPr lang="el-G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864C9-1F8E-4C44-919C-4E4C68599AFD}"/>
              </a:ext>
            </a:extLst>
          </p:cNvPr>
          <p:cNvSpPr txBox="1"/>
          <p:nvPr/>
        </p:nvSpPr>
        <p:spPr>
          <a:xfrm>
            <a:off x="51207" y="6488668"/>
            <a:ext cx="7702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*Towards a New Internet for the Year 2030 and Beyond, Third Annual ITU IMT-2020/5G Workshop </a:t>
            </a:r>
            <a:endParaRPr lang="el-GR" sz="1400" i="1" dirty="0"/>
          </a:p>
        </p:txBody>
      </p:sp>
      <p:pic>
        <p:nvPicPr>
          <p:cNvPr id="9" name="Picture 8" descr="A picture containing table, indoor, sitting, photo&#10;&#10;Description automatically generated">
            <a:extLst>
              <a:ext uri="{FF2B5EF4-FFF2-40B4-BE49-F238E27FC236}">
                <a16:creationId xmlns:a16="http://schemas.microsoft.com/office/drawing/2014/main" id="{E5D0687D-DDBD-4178-8EC0-E69421DDB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70" y="1610148"/>
            <a:ext cx="9319567" cy="3958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76ABCA-E11F-4032-BF39-20074FE922CB}"/>
              </a:ext>
            </a:extLst>
          </p:cNvPr>
          <p:cNvSpPr txBox="1"/>
          <p:nvPr/>
        </p:nvSpPr>
        <p:spPr>
          <a:xfrm>
            <a:off x="8104700" y="5752574"/>
            <a:ext cx="335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Τοπικός Έλεγχος και διαδικασίες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1D55BA-9097-42F9-B764-7D66A4CCEFB6}"/>
              </a:ext>
            </a:extLst>
          </p:cNvPr>
          <p:cNvSpPr txBox="1"/>
          <p:nvPr/>
        </p:nvSpPr>
        <p:spPr>
          <a:xfrm>
            <a:off x="423741" y="5727692"/>
            <a:ext cx="278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Απομακρυσμένος Έλεγχος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FD3C3-EA1E-4F80-9F85-C9C492993F2E}"/>
              </a:ext>
            </a:extLst>
          </p:cNvPr>
          <p:cNvSpPr txBox="1"/>
          <p:nvPr/>
        </p:nvSpPr>
        <p:spPr>
          <a:xfrm>
            <a:off x="8236375" y="4357088"/>
            <a:ext cx="135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/>
              <a:t>Ασύρματη πρόσβαση</a:t>
            </a:r>
          </a:p>
          <a:p>
            <a:r>
              <a:rPr lang="el-GR" sz="1200" dirty="0"/>
              <a:t>&lt;1</a:t>
            </a:r>
            <a:r>
              <a:rPr lang="en-US" sz="1200" dirty="0"/>
              <a:t>ms</a:t>
            </a:r>
            <a:endParaRPr lang="el-GR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317FE5-6CAE-4A09-8482-3D54A0610E7A}"/>
              </a:ext>
            </a:extLst>
          </p:cNvPr>
          <p:cNvSpPr txBox="1"/>
          <p:nvPr/>
        </p:nvSpPr>
        <p:spPr>
          <a:xfrm>
            <a:off x="6239326" y="3173847"/>
            <a:ext cx="1353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/>
              <a:t>Τοπικό δίκτυο</a:t>
            </a:r>
          </a:p>
          <a:p>
            <a:r>
              <a:rPr lang="el-GR" sz="1200" dirty="0"/>
              <a:t>Νέας γενιάς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4350BC-A3AF-4F8A-A7A9-214284E79D6D}"/>
              </a:ext>
            </a:extLst>
          </p:cNvPr>
          <p:cNvSpPr txBox="1"/>
          <p:nvPr/>
        </p:nvSpPr>
        <p:spPr>
          <a:xfrm>
            <a:off x="7427774" y="5060711"/>
            <a:ext cx="1353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Edge computing</a:t>
            </a:r>
            <a:endParaRPr lang="el-GR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A84DD2-AA8D-490F-8BCA-8F23E981B89C}"/>
              </a:ext>
            </a:extLst>
          </p:cNvPr>
          <p:cNvSpPr txBox="1"/>
          <p:nvPr/>
        </p:nvSpPr>
        <p:spPr>
          <a:xfrm>
            <a:off x="644209" y="1539914"/>
            <a:ext cx="2661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Haptics (zero-delay perception)</a:t>
            </a:r>
            <a:endParaRPr lang="el-GR" sz="1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381C43-6F2A-41C0-BB5E-16DF6143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04" y="1804582"/>
            <a:ext cx="1768310" cy="119655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B98FA9-05C9-4B29-9039-7E054E4408C1}"/>
              </a:ext>
            </a:extLst>
          </p:cNvPr>
          <p:cNvCxnSpPr/>
          <p:nvPr/>
        </p:nvCxnSpPr>
        <p:spPr>
          <a:xfrm flipH="1">
            <a:off x="3305993" y="1495563"/>
            <a:ext cx="5413726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6AF5FEA-4003-463E-99E6-A7612536E0C0}"/>
              </a:ext>
            </a:extLst>
          </p:cNvPr>
          <p:cNvSpPr txBox="1"/>
          <p:nvPr/>
        </p:nvSpPr>
        <p:spPr>
          <a:xfrm>
            <a:off x="4050491" y="1150086"/>
            <a:ext cx="3924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Τηλε-μετρία/απομακρυσμένος έλεγχος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FB0E0E-4B79-4C80-92CD-8A6A6FFA646E}"/>
              </a:ext>
            </a:extLst>
          </p:cNvPr>
          <p:cNvSpPr txBox="1"/>
          <p:nvPr/>
        </p:nvSpPr>
        <p:spPr>
          <a:xfrm>
            <a:off x="4870824" y="5748990"/>
            <a:ext cx="2450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Ενοποιημένη Δικτύωση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7F9AF3-DA6B-48FD-8333-0467374A42AD}"/>
              </a:ext>
            </a:extLst>
          </p:cNvPr>
          <p:cNvSpPr txBox="1"/>
          <p:nvPr/>
        </p:nvSpPr>
        <p:spPr>
          <a:xfrm>
            <a:off x="812936" y="4087415"/>
            <a:ext cx="1353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Cloud computing</a:t>
            </a:r>
            <a:endParaRPr lang="el-GR" sz="1200" dirty="0"/>
          </a:p>
        </p:txBody>
      </p:sp>
    </p:spTree>
    <p:extLst>
      <p:ext uri="{BB962C8B-B14F-4D97-AF65-F5344CB8AC3E}">
        <p14:creationId xmlns:p14="http://schemas.microsoft.com/office/powerpoint/2010/main" val="3649081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C6B66-384E-4513-B447-C3AED4BC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Η «πυραμίδα» των δικτύων 5</a:t>
            </a:r>
            <a:r>
              <a:rPr lang="el-GR" baseline="30000" dirty="0"/>
              <a:t>ης</a:t>
            </a:r>
            <a:r>
              <a:rPr lang="el-GR" dirty="0"/>
              <a:t> γενιάς</a:t>
            </a:r>
            <a:r>
              <a:rPr lang="en-US" dirty="0"/>
              <a:t> (5G)</a:t>
            </a:r>
            <a:endParaRPr lang="el-G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E8DB4C-86C9-48B0-899D-D838C605A745}"/>
              </a:ext>
            </a:extLst>
          </p:cNvPr>
          <p:cNvSpPr/>
          <p:nvPr/>
        </p:nvSpPr>
        <p:spPr>
          <a:xfrm>
            <a:off x="88087" y="6542663"/>
            <a:ext cx="34660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i="1" dirty="0"/>
              <a:t>*International Mobile Telecommunication 2020 standards</a:t>
            </a:r>
            <a:endParaRPr lang="el-GR" sz="105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A7AC1-28A7-4DE5-9CDE-62834BDC199A}"/>
              </a:ext>
            </a:extLst>
          </p:cNvPr>
          <p:cNvSpPr txBox="1"/>
          <p:nvPr/>
        </p:nvSpPr>
        <p:spPr>
          <a:xfrm>
            <a:off x="609600" y="1163122"/>
            <a:ext cx="8120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Δίκτυα 5</a:t>
            </a:r>
            <a:r>
              <a:rPr lang="el-GR" baseline="30000" dirty="0"/>
              <a:t>ης</a:t>
            </a:r>
            <a:r>
              <a:rPr lang="el-GR" dirty="0"/>
              <a:t> γενιάς: θεμέλιο για την αξιοποίηση του πλήρους δυναμικού των ΔτΠ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B983C-7E21-462F-AF62-41C0C17C3C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9114" y="2068940"/>
            <a:ext cx="7067550" cy="4162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B2105F-A922-4F90-9029-2F899412148A}"/>
              </a:ext>
            </a:extLst>
          </p:cNvPr>
          <p:cNvSpPr txBox="1"/>
          <p:nvPr/>
        </p:nvSpPr>
        <p:spPr>
          <a:xfrm>
            <a:off x="4421745" y="1802820"/>
            <a:ext cx="3072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Enhanced Mobile Broadband (</a:t>
            </a:r>
            <a:r>
              <a:rPr lang="en-US" sz="1200" b="1" dirty="0" err="1"/>
              <a:t>eMBB</a:t>
            </a:r>
            <a:r>
              <a:rPr lang="en-US" sz="1200" b="1" dirty="0"/>
              <a:t>)</a:t>
            </a:r>
            <a:endParaRPr lang="el-GR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2133F-88C0-47D8-B2BC-2FC623B53716}"/>
              </a:ext>
            </a:extLst>
          </p:cNvPr>
          <p:cNvSpPr txBox="1"/>
          <p:nvPr/>
        </p:nvSpPr>
        <p:spPr>
          <a:xfrm>
            <a:off x="2727368" y="5713885"/>
            <a:ext cx="2681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Massive Machine Type Communications (</a:t>
            </a:r>
            <a:r>
              <a:rPr lang="en-US" sz="1200" b="1"/>
              <a:t>mMTC</a:t>
            </a:r>
            <a:r>
              <a:rPr lang="en-US" sz="1200" b="1" dirty="0"/>
              <a:t>)</a:t>
            </a:r>
            <a:endParaRPr lang="el-GR" sz="1200" b="1" dirty="0"/>
          </a:p>
          <a:p>
            <a:pPr algn="ctr"/>
            <a:r>
              <a:rPr lang="el-GR" sz="1200" b="1" dirty="0"/>
              <a:t>1εκ συνδέσεις/</a:t>
            </a:r>
            <a:r>
              <a:rPr lang="en-US" sz="1200" b="1" dirty="0"/>
              <a:t>km</a:t>
            </a:r>
            <a:r>
              <a:rPr lang="en-US" sz="1200" b="1" baseline="30000" dirty="0"/>
              <a:t>2</a:t>
            </a:r>
            <a:endParaRPr lang="el-GR" sz="1200" b="1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05D83E-AC23-44A1-B33A-9C1A00228482}"/>
              </a:ext>
            </a:extLst>
          </p:cNvPr>
          <p:cNvSpPr txBox="1"/>
          <p:nvPr/>
        </p:nvSpPr>
        <p:spPr>
          <a:xfrm>
            <a:off x="6648942" y="5691215"/>
            <a:ext cx="237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Ultra-reliable and Low Latency Communications (URLLC)</a:t>
            </a:r>
          </a:p>
          <a:p>
            <a:pPr algn="ctr"/>
            <a:r>
              <a:rPr lang="en-US" sz="1200" b="1" dirty="0"/>
              <a:t>&lt;1ms latency</a:t>
            </a:r>
            <a:endParaRPr lang="el-GR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D7AFC3-5815-45A5-BEE3-B60C2E9C1287}"/>
              </a:ext>
            </a:extLst>
          </p:cNvPr>
          <p:cNvSpPr txBox="1"/>
          <p:nvPr/>
        </p:nvSpPr>
        <p:spPr>
          <a:xfrm>
            <a:off x="3905420" y="2397339"/>
            <a:ext cx="1503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/>
              <a:t>Ταχύτητες </a:t>
            </a:r>
            <a:r>
              <a:rPr lang="en-US" sz="1200" dirty="0"/>
              <a:t>Gbps</a:t>
            </a:r>
            <a:endParaRPr lang="el-G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993D9-5997-4CDB-BC1F-AE7A2AD25E2B}"/>
              </a:ext>
            </a:extLst>
          </p:cNvPr>
          <p:cNvSpPr txBox="1"/>
          <p:nvPr/>
        </p:nvSpPr>
        <p:spPr>
          <a:xfrm>
            <a:off x="3657600" y="3050913"/>
            <a:ext cx="1162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/>
              <a:t>Έξυπνο σπίτι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E560ED-8D80-4B8B-B4B7-7F6F6221A9FC}"/>
              </a:ext>
            </a:extLst>
          </p:cNvPr>
          <p:cNvSpPr txBox="1"/>
          <p:nvPr/>
        </p:nvSpPr>
        <p:spPr>
          <a:xfrm>
            <a:off x="3316393" y="4305881"/>
            <a:ext cx="1503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/>
              <a:t>Φωνή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3E3FA-2160-4C3B-9D4F-3019282D4613}"/>
              </a:ext>
            </a:extLst>
          </p:cNvPr>
          <p:cNvSpPr txBox="1"/>
          <p:nvPr/>
        </p:nvSpPr>
        <p:spPr>
          <a:xfrm>
            <a:off x="2450592" y="4815857"/>
            <a:ext cx="1419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/>
              <a:t>Έξυπνες πόλεις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200F7A-3AFC-4C6A-A419-F02AD31A26FF}"/>
              </a:ext>
            </a:extLst>
          </p:cNvPr>
          <p:cNvSpPr txBox="1"/>
          <p:nvPr/>
        </p:nvSpPr>
        <p:spPr>
          <a:xfrm>
            <a:off x="7124704" y="2626076"/>
            <a:ext cx="1953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3D Video, </a:t>
            </a:r>
            <a:r>
              <a:rPr lang="el-GR" sz="1200" dirty="0"/>
              <a:t>μετάδοση </a:t>
            </a:r>
            <a:r>
              <a:rPr lang="en-US" sz="1200" dirty="0"/>
              <a:t>UHD</a:t>
            </a:r>
            <a:endParaRPr lang="el-G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E665C2-FCF9-454A-8B29-BCD9C8773BD6}"/>
              </a:ext>
            </a:extLst>
          </p:cNvPr>
          <p:cNvSpPr txBox="1"/>
          <p:nvPr/>
        </p:nvSpPr>
        <p:spPr>
          <a:xfrm>
            <a:off x="7183225" y="3152001"/>
            <a:ext cx="1953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Cloud gaming services</a:t>
            </a:r>
            <a:endParaRPr lang="el-GR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87FA88-883B-49D2-96B7-D1B229065E16}"/>
              </a:ext>
            </a:extLst>
          </p:cNvPr>
          <p:cNvSpPr txBox="1"/>
          <p:nvPr/>
        </p:nvSpPr>
        <p:spPr>
          <a:xfrm>
            <a:off x="7494128" y="3692401"/>
            <a:ext cx="2293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/>
              <a:t>Επαυξημένη πραγματικότητα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0991FD-48E3-4FE4-BD1C-0FCF702AC610}"/>
              </a:ext>
            </a:extLst>
          </p:cNvPr>
          <p:cNvSpPr txBox="1"/>
          <p:nvPr/>
        </p:nvSpPr>
        <p:spPr>
          <a:xfrm>
            <a:off x="7750159" y="4136234"/>
            <a:ext cx="292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/>
              <a:t>Βιομηχανικοί αυτοματισμοί / Ρομποτική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D19B64-DF64-4922-89F5-BCDACCB3F10D}"/>
              </a:ext>
            </a:extLst>
          </p:cNvPr>
          <p:cNvSpPr txBox="1"/>
          <p:nvPr/>
        </p:nvSpPr>
        <p:spPr>
          <a:xfrm>
            <a:off x="8090333" y="4469891"/>
            <a:ext cx="1953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200" dirty="0"/>
              <a:t>Αυτόνομα αυτοκίνητα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B8227D-E802-45E1-84C3-17462427B6B8}"/>
              </a:ext>
            </a:extLst>
          </p:cNvPr>
          <p:cNvSpPr txBox="1"/>
          <p:nvPr/>
        </p:nvSpPr>
        <p:spPr>
          <a:xfrm>
            <a:off x="8090332" y="4888291"/>
            <a:ext cx="2808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Mission critical </a:t>
            </a:r>
            <a:r>
              <a:rPr lang="el-GR" sz="1200" dirty="0"/>
              <a:t>εφαρμογές </a:t>
            </a:r>
          </a:p>
          <a:p>
            <a:pPr algn="ctr"/>
            <a:r>
              <a:rPr lang="en-US" sz="1000" dirty="0"/>
              <a:t>(e-Health, </a:t>
            </a:r>
            <a:r>
              <a:rPr lang="el-GR" sz="1000" dirty="0"/>
              <a:t>Δημόσια Προστασία και Περίθαλψη από Καταστροφές)</a:t>
            </a:r>
          </a:p>
        </p:txBody>
      </p:sp>
    </p:spTree>
    <p:extLst>
      <p:ext uri="{BB962C8B-B14F-4D97-AF65-F5344CB8AC3E}">
        <p14:creationId xmlns:p14="http://schemas.microsoft.com/office/powerpoint/2010/main" val="2319666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1B6666-BE5A-4A18-850F-A7942C76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Απαιτήσεις του </a:t>
            </a:r>
            <a:r>
              <a:rPr lang="el-GR" dirty="0" err="1"/>
              <a:t>ΔτΠ</a:t>
            </a:r>
            <a:r>
              <a:rPr lang="el-GR" dirty="0"/>
              <a:t> και δίκτυα 5</a:t>
            </a:r>
            <a:r>
              <a:rPr lang="el-GR" baseline="30000" dirty="0"/>
              <a:t>ης</a:t>
            </a:r>
            <a:r>
              <a:rPr lang="el-GR" dirty="0"/>
              <a:t> γενιάς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AE43B2-90EE-4CB5-8061-1124513EE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994" y="1784605"/>
            <a:ext cx="6979900" cy="3503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E4D26C-BB6C-46B7-8254-F90E65622753}"/>
              </a:ext>
            </a:extLst>
          </p:cNvPr>
          <p:cNvSpPr txBox="1"/>
          <p:nvPr/>
        </p:nvSpPr>
        <p:spPr>
          <a:xfrm>
            <a:off x="117043" y="6523635"/>
            <a:ext cx="44502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50" i="1" dirty="0"/>
              <a:t>*</a:t>
            </a:r>
            <a:r>
              <a:rPr lang="en-US" sz="1050" i="1" dirty="0"/>
              <a:t>Cellular Networks for Massive/Critical IOT, Ericsson white paper.</a:t>
            </a:r>
            <a:r>
              <a:rPr lang="el-GR" sz="1050" i="1" dirty="0"/>
              <a:t> </a:t>
            </a:r>
            <a:r>
              <a:rPr lang="en-US" sz="1050" i="1" dirty="0"/>
              <a:t>Jan2018</a:t>
            </a:r>
            <a:endParaRPr lang="el-GR" sz="1050" i="1" dirty="0"/>
          </a:p>
        </p:txBody>
      </p:sp>
    </p:spTree>
    <p:extLst>
      <p:ext uri="{BB962C8B-B14F-4D97-AF65-F5344CB8AC3E}">
        <p14:creationId xmlns:p14="http://schemas.microsoft.com/office/powerpoint/2010/main" val="87026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624BB-2856-4674-8C7F-48C8BEEC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2148"/>
            <a:ext cx="11445850" cy="838200"/>
          </a:xfrm>
        </p:spPr>
        <p:txBody>
          <a:bodyPr>
            <a:normAutofit fontScale="90000"/>
          </a:bodyPr>
          <a:lstStyle/>
          <a:p>
            <a:r>
              <a:rPr lang="el-GR" dirty="0"/>
              <a:t>Χαρακτηριστικά του 5</a:t>
            </a:r>
            <a:r>
              <a:rPr lang="en-US" dirty="0"/>
              <a:t>G </a:t>
            </a:r>
            <a:r>
              <a:rPr lang="el-GR" dirty="0"/>
              <a:t>που θα αξιοποιηθούν από το ΔτΠ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0344D-C51D-4B69-A22C-642842C81175}"/>
              </a:ext>
            </a:extLst>
          </p:cNvPr>
          <p:cNvSpPr txBox="1"/>
          <p:nvPr/>
        </p:nvSpPr>
        <p:spPr>
          <a:xfrm>
            <a:off x="277978" y="2004365"/>
            <a:ext cx="11914022" cy="294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l-GR" dirty="0"/>
              <a:t>Κατάτμηση υπολογιστικών πόρων και του δικτύου σε απομονωμένα τμήματα (</a:t>
            </a:r>
            <a:r>
              <a:rPr lang="en-US" dirty="0"/>
              <a:t>Slicing</a:t>
            </a:r>
            <a:r>
              <a:rPr lang="el-GR"/>
              <a:t>) </a:t>
            </a:r>
            <a:endParaRPr lang="en-US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l-GR"/>
              <a:t>Νέες </a:t>
            </a:r>
            <a:r>
              <a:rPr lang="el-GR" dirty="0"/>
              <a:t>τεχνικές ανάπτυξης λογισμικού (</a:t>
            </a:r>
            <a:r>
              <a:rPr lang="en-US" dirty="0"/>
              <a:t>Virtualization, Cloud Native/Microservices</a:t>
            </a:r>
            <a:r>
              <a:rPr lang="el-GR" dirty="0"/>
              <a:t>, </a:t>
            </a:r>
            <a:r>
              <a:rPr lang="en-US" dirty="0"/>
              <a:t>Infrastructure as Code, DevOps</a:t>
            </a:r>
            <a:r>
              <a:rPr lang="el-G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l-GR" dirty="0" err="1"/>
              <a:t>Εικονικοποίηση</a:t>
            </a:r>
            <a:r>
              <a:rPr lang="el-GR" dirty="0"/>
              <a:t> λειτουργιών δικτύου </a:t>
            </a:r>
            <a:r>
              <a:rPr lang="en-US" dirty="0"/>
              <a:t>(Network Function Virtualization)</a:t>
            </a:r>
            <a:endParaRPr lang="el-G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l-GR" dirty="0"/>
              <a:t>Αξιοποίηση υποδομής μέσω λογισμικού (</a:t>
            </a:r>
            <a:r>
              <a:rPr lang="en-US" dirty="0"/>
              <a:t>Orchestration, Software Defined Networking, Infrastructure as a Service</a:t>
            </a:r>
            <a:r>
              <a:rPr lang="el-GR" dirty="0"/>
              <a:t>)</a:t>
            </a: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l-GR" dirty="0"/>
              <a:t>Αυτόματη διαχείριση του κύκλου ζωής εφαρμογών </a:t>
            </a:r>
            <a:r>
              <a:rPr lang="en-US" dirty="0"/>
              <a:t>(Slice lifecycle – reconfiguration, Application context awareness)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l-GR" dirty="0"/>
              <a:t>Βελτιστοποίηση και διαχείριση κατανεμημένων εφαρμογών από το </a:t>
            </a:r>
            <a:r>
              <a:rPr lang="en-US" dirty="0"/>
              <a:t>Cloud </a:t>
            </a:r>
            <a:r>
              <a:rPr lang="el-GR" dirty="0"/>
              <a:t>μέχρι το </a:t>
            </a:r>
            <a:r>
              <a:rPr lang="en-US" dirty="0"/>
              <a:t>Edge</a:t>
            </a:r>
            <a:r>
              <a:rPr lang="el-GR" dirty="0"/>
              <a:t> και το </a:t>
            </a:r>
            <a:r>
              <a:rPr lang="en-US" dirty="0"/>
              <a:t>Device</a:t>
            </a:r>
            <a:endParaRPr lang="el-G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l-GR" dirty="0"/>
              <a:t>Νέες τεχνικές στην ασύρματη πρόσβαση</a:t>
            </a:r>
            <a:r>
              <a:rPr lang="en-US" dirty="0"/>
              <a:t> (Software Defined Radio)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16930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35111-4276-46D1-BBFF-3AA0B560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Υποδομή 5</a:t>
            </a:r>
            <a:r>
              <a:rPr lang="en-US" dirty="0"/>
              <a:t>G: </a:t>
            </a:r>
            <a:r>
              <a:rPr lang="el-GR" dirty="0"/>
              <a:t>Βασισμένη σε τεχνολογίες </a:t>
            </a:r>
            <a:r>
              <a:rPr lang="en-US" dirty="0"/>
              <a:t>Cloud</a:t>
            </a:r>
            <a:endParaRPr lang="el-G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6CE3-E9C4-4F0F-8CDC-AC82073860B1}"/>
              </a:ext>
            </a:extLst>
          </p:cNvPr>
          <p:cNvSpPr/>
          <p:nvPr/>
        </p:nvSpPr>
        <p:spPr>
          <a:xfrm>
            <a:off x="687629" y="6291072"/>
            <a:ext cx="11139830" cy="1097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CC181E-50EF-4F5A-B4A4-A211A3B745F0}"/>
              </a:ext>
            </a:extLst>
          </p:cNvPr>
          <p:cNvGrpSpPr/>
          <p:nvPr/>
        </p:nvGrpSpPr>
        <p:grpSpPr>
          <a:xfrm>
            <a:off x="9290303" y="3846011"/>
            <a:ext cx="2435963" cy="2445061"/>
            <a:chOff x="9290303" y="3846011"/>
            <a:chExt cx="2435963" cy="24450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1EC293-F348-4711-851A-A77E42A643D5}"/>
                </a:ext>
              </a:extLst>
            </p:cNvPr>
            <p:cNvSpPr/>
            <p:nvPr/>
          </p:nvSpPr>
          <p:spPr>
            <a:xfrm>
              <a:off x="9290303" y="3846011"/>
              <a:ext cx="2435963" cy="24450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220580-2FFC-44A1-B2CC-84AF109CCA9A}"/>
                </a:ext>
              </a:extLst>
            </p:cNvPr>
            <p:cNvGrpSpPr/>
            <p:nvPr/>
          </p:nvGrpSpPr>
          <p:grpSpPr>
            <a:xfrm>
              <a:off x="9478061" y="5244998"/>
              <a:ext cx="790041" cy="1046074"/>
              <a:chOff x="5537607" y="4645153"/>
              <a:chExt cx="790041" cy="104607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E8ACD0-BB84-4A71-AB4F-B7CCA295D58F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89B3C49-C721-4AE9-8F65-B5C90920626A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26B4FCF-19EA-4303-A28B-61AA0E1DE47B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CE22BA4-62D7-4CFA-BCB4-46EB33EB102F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2584693-1ABC-48EE-8C7F-01EF24AFDA0D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2F2A97-1896-4CA7-9A4B-F8A59F60B840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768E5F-6EC5-4144-B0E6-FEA3E230A20B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B3B3B0-7E36-44DC-A728-C4BE6EA6763F}"/>
                </a:ext>
              </a:extLst>
            </p:cNvPr>
            <p:cNvGrpSpPr/>
            <p:nvPr/>
          </p:nvGrpSpPr>
          <p:grpSpPr>
            <a:xfrm>
              <a:off x="9844700" y="4957650"/>
              <a:ext cx="1007059" cy="1333422"/>
              <a:chOff x="5537607" y="4645153"/>
              <a:chExt cx="790041" cy="104607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033DFF-EE1B-4918-929D-AF32B0C2C55C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62BD20A-BC5D-40E8-9372-142FE4D14B85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654934C-EC7F-47E8-9F5E-55EC9BDBAC17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22B2D-78F9-4AE2-9BE4-B4558BD00113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DE7F76-EF7E-4E8F-AD4E-AF5B8E122D0D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A68BF49-9439-4289-AB5D-E2FF4600843A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5E84470-2BC5-4B60-8299-6CC98F9532D7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1F282D-7A2F-4F74-B74F-9C8A5EB73CE2}"/>
                </a:ext>
              </a:extLst>
            </p:cNvPr>
            <p:cNvGrpSpPr/>
            <p:nvPr/>
          </p:nvGrpSpPr>
          <p:grpSpPr>
            <a:xfrm>
              <a:off x="10268102" y="4654159"/>
              <a:ext cx="1236269" cy="1636913"/>
              <a:chOff x="5537607" y="4645153"/>
              <a:chExt cx="790041" cy="104607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AC25B3-DB8F-4F7A-B9D9-429FAF467A7E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0FD9415-1D42-4712-AE74-D93020D6C72B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77021B-E5D1-45BA-98D3-6DC8FCBDD2B3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823353-809A-4D34-9D40-78C2D8180B42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4D41DE7-D71A-45D4-8868-59DCBF4B496A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8E000FD-75D2-429C-AB97-F0CF439DC536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1C64ABC-A6AD-4AF6-A964-EEE8D38C5956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353914-7A0A-45EA-94AD-5827E396F6DB}"/>
              </a:ext>
            </a:extLst>
          </p:cNvPr>
          <p:cNvGrpSpPr/>
          <p:nvPr/>
        </p:nvGrpSpPr>
        <p:grpSpPr>
          <a:xfrm>
            <a:off x="6538229" y="5583428"/>
            <a:ext cx="534444" cy="707644"/>
            <a:chOff x="5537607" y="4645153"/>
            <a:chExt cx="790041" cy="104607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FFD6C0-EFE3-4DEE-8D9C-00FFCDB8F521}"/>
                </a:ext>
              </a:extLst>
            </p:cNvPr>
            <p:cNvSpPr/>
            <p:nvPr/>
          </p:nvSpPr>
          <p:spPr>
            <a:xfrm>
              <a:off x="5537607" y="4645153"/>
              <a:ext cx="790041" cy="1046074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F2B83A-FF7F-48FA-9366-1F2CFC5C7DDC}"/>
                </a:ext>
              </a:extLst>
            </p:cNvPr>
            <p:cNvSpPr/>
            <p:nvPr/>
          </p:nvSpPr>
          <p:spPr>
            <a:xfrm>
              <a:off x="5588813" y="4700016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C19CB9-A7ED-4917-8765-F78AC42BB60B}"/>
                </a:ext>
              </a:extLst>
            </p:cNvPr>
            <p:cNvSpPr/>
            <p:nvPr/>
          </p:nvSpPr>
          <p:spPr>
            <a:xfrm>
              <a:off x="5588813" y="4864607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30ADF9-16BA-4AFA-A0B9-AD48D18F9036}"/>
                </a:ext>
              </a:extLst>
            </p:cNvPr>
            <p:cNvSpPr/>
            <p:nvPr/>
          </p:nvSpPr>
          <p:spPr>
            <a:xfrm>
              <a:off x="5588813" y="5029198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3DACB4-EB07-4D74-8785-1F3F69E441F8}"/>
                </a:ext>
              </a:extLst>
            </p:cNvPr>
            <p:cNvSpPr/>
            <p:nvPr/>
          </p:nvSpPr>
          <p:spPr>
            <a:xfrm>
              <a:off x="5588813" y="5186477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71ADF8-3C5A-48CF-8385-3692AA38A5D7}"/>
                </a:ext>
              </a:extLst>
            </p:cNvPr>
            <p:cNvSpPr/>
            <p:nvPr/>
          </p:nvSpPr>
          <p:spPr>
            <a:xfrm>
              <a:off x="5588813" y="5351068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942D20-9638-4D09-9A6A-695BDD3EE857}"/>
                </a:ext>
              </a:extLst>
            </p:cNvPr>
            <p:cNvSpPr/>
            <p:nvPr/>
          </p:nvSpPr>
          <p:spPr>
            <a:xfrm>
              <a:off x="5588813" y="5515659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306462E-5E08-42A4-BEE1-B048554D5BC3}"/>
              </a:ext>
            </a:extLst>
          </p:cNvPr>
          <p:cNvCxnSpPr/>
          <p:nvPr/>
        </p:nvCxnSpPr>
        <p:spPr>
          <a:xfrm>
            <a:off x="7072673" y="6265665"/>
            <a:ext cx="221763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D68B349-DE53-4F7B-9CF0-1F1E5A4A72F4}"/>
              </a:ext>
            </a:extLst>
          </p:cNvPr>
          <p:cNvCxnSpPr>
            <a:cxnSpLocks/>
          </p:cNvCxnSpPr>
          <p:nvPr/>
        </p:nvCxnSpPr>
        <p:spPr>
          <a:xfrm>
            <a:off x="5469088" y="6272980"/>
            <a:ext cx="10691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42009D5-2DF7-45A2-8581-566C648836A1}"/>
              </a:ext>
            </a:extLst>
          </p:cNvPr>
          <p:cNvGrpSpPr/>
          <p:nvPr/>
        </p:nvGrpSpPr>
        <p:grpSpPr>
          <a:xfrm>
            <a:off x="4894079" y="4411948"/>
            <a:ext cx="594522" cy="1882782"/>
            <a:chOff x="4894079" y="4411948"/>
            <a:chExt cx="594522" cy="188278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E86615F-68B0-4D70-9706-E563B93445EE}"/>
                </a:ext>
              </a:extLst>
            </p:cNvPr>
            <p:cNvGrpSpPr/>
            <p:nvPr/>
          </p:nvGrpSpPr>
          <p:grpSpPr>
            <a:xfrm>
              <a:off x="4911566" y="4741402"/>
              <a:ext cx="557522" cy="1553328"/>
              <a:chOff x="3942176" y="4737745"/>
              <a:chExt cx="557522" cy="155332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492295C-17D7-4A95-8B21-A6023AF253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523" y="4740009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D96F13-E911-41A9-91EE-1D742090E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12988" y="4737745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709A954-1867-4D64-81BD-F7DCBDA58B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176" y="5841185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8AA0906-2D91-441C-95E2-114D4B8A3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6246" y="5608443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A0BA441-6ACF-4AD6-87D6-16F4C68E7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9667" y="5361995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7DD24FC-66F6-48E8-A961-24DBFB9D1B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3246" y="5838922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7F8B47B-39C8-4292-B0AF-8F62E57B1E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93426" y="5591550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8EFE673-6E14-4DD3-9850-834380A19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2217" y="5359732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1823C6E-A017-4166-A84D-335062751360}"/>
                </a:ext>
              </a:extLst>
            </p:cNvPr>
            <p:cNvSpPr/>
            <p:nvPr/>
          </p:nvSpPr>
          <p:spPr>
            <a:xfrm>
              <a:off x="4992749" y="4479639"/>
              <a:ext cx="395021" cy="39502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algn="ctr"/>
              <a:r>
                <a:rPr lang="en-US" sz="1400" b="1" dirty="0"/>
                <a:t>5G</a:t>
              </a:r>
              <a:endParaRPr lang="el-GR" sz="1400" b="1" dirty="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836C0F3A-3208-41E6-B938-9D2057FE42ED}"/>
                </a:ext>
              </a:extLst>
            </p:cNvPr>
            <p:cNvSpPr/>
            <p:nvPr/>
          </p:nvSpPr>
          <p:spPr>
            <a:xfrm rot="21248717">
              <a:off x="4894079" y="4419842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F235805-F7AE-4D26-B496-E71B60FF63D0}"/>
                </a:ext>
              </a:extLst>
            </p:cNvPr>
            <p:cNvSpPr/>
            <p:nvPr/>
          </p:nvSpPr>
          <p:spPr>
            <a:xfrm rot="351283" flipH="1">
              <a:off x="5403775" y="4411948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068E06-34D3-4AB1-8917-0462D8148B96}"/>
                </a:ext>
              </a:extLst>
            </p:cNvPr>
            <p:cNvSpPr txBox="1"/>
            <p:nvPr/>
          </p:nvSpPr>
          <p:spPr>
            <a:xfrm>
              <a:off x="4987319" y="4655602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radio</a:t>
              </a:r>
              <a:endParaRPr lang="el-GR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F15FB18A-20BC-45BE-9424-85F907DD7D4D}"/>
              </a:ext>
            </a:extLst>
          </p:cNvPr>
          <p:cNvSpPr txBox="1"/>
          <p:nvPr/>
        </p:nvSpPr>
        <p:spPr>
          <a:xfrm>
            <a:off x="9180036" y="2943095"/>
            <a:ext cx="2656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Υπολογιστικό κέντρο</a:t>
            </a:r>
            <a:br>
              <a:rPr lang="el-GR" dirty="0"/>
            </a:br>
            <a:r>
              <a:rPr lang="en-US" dirty="0"/>
              <a:t>Central office/Operations</a:t>
            </a:r>
            <a:br>
              <a:rPr lang="en-US" dirty="0"/>
            </a:br>
            <a:r>
              <a:rPr lang="en-US" dirty="0"/>
              <a:t>Central Cloud</a:t>
            </a:r>
            <a:r>
              <a:rPr lang="el-GR" dirty="0"/>
              <a:t>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11846B1-E635-4EA2-9C2A-2038F66AFDCB}"/>
              </a:ext>
            </a:extLst>
          </p:cNvPr>
          <p:cNvSpPr txBox="1"/>
          <p:nvPr/>
        </p:nvSpPr>
        <p:spPr>
          <a:xfrm>
            <a:off x="5361231" y="6454494"/>
            <a:ext cx="1395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Fronthaul/Midhaul</a:t>
            </a:r>
            <a:r>
              <a:rPr lang="el-GR" sz="1200" dirty="0"/>
              <a:t>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8FE11EA-3960-4354-8699-9BD03C93ABBF}"/>
              </a:ext>
            </a:extLst>
          </p:cNvPr>
          <p:cNvSpPr txBox="1"/>
          <p:nvPr/>
        </p:nvSpPr>
        <p:spPr>
          <a:xfrm>
            <a:off x="7311951" y="6454494"/>
            <a:ext cx="13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Midhaul</a:t>
            </a:r>
            <a:r>
              <a:rPr lang="el-GR" sz="1200" dirty="0"/>
              <a:t> </a:t>
            </a:r>
            <a:r>
              <a:rPr lang="en-US" sz="1200" dirty="0"/>
              <a:t>/Backhaul</a:t>
            </a:r>
            <a:endParaRPr lang="el-GR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E4FA6BB-6015-46D1-8FF8-06D5AADD4713}"/>
              </a:ext>
            </a:extLst>
          </p:cNvPr>
          <p:cNvSpPr txBox="1"/>
          <p:nvPr/>
        </p:nvSpPr>
        <p:spPr>
          <a:xfrm>
            <a:off x="6418626" y="4902806"/>
            <a:ext cx="138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 Cloud</a:t>
            </a:r>
          </a:p>
          <a:p>
            <a:r>
              <a:rPr lang="en-US" dirty="0"/>
              <a:t>Edge</a:t>
            </a:r>
            <a:endParaRPr lang="el-GR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62B1990-A042-4196-B20A-1FECA5CB8924}"/>
              </a:ext>
            </a:extLst>
          </p:cNvPr>
          <p:cNvSpPr txBox="1"/>
          <p:nvPr/>
        </p:nvSpPr>
        <p:spPr>
          <a:xfrm>
            <a:off x="4413096" y="3818684"/>
            <a:ext cx="1538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Radio Access</a:t>
            </a:r>
            <a:endParaRPr lang="el-GR" dirty="0"/>
          </a:p>
        </p:txBody>
      </p:sp>
      <p:sp>
        <p:nvSpPr>
          <p:cNvPr id="70" name="Cloud 69">
            <a:extLst>
              <a:ext uri="{FF2B5EF4-FFF2-40B4-BE49-F238E27FC236}">
                <a16:creationId xmlns:a16="http://schemas.microsoft.com/office/drawing/2014/main" id="{93BA5A9E-C935-468C-AB8A-EB644FDEA2EB}"/>
              </a:ext>
            </a:extLst>
          </p:cNvPr>
          <p:cNvSpPr/>
          <p:nvPr/>
        </p:nvSpPr>
        <p:spPr>
          <a:xfrm>
            <a:off x="10016338" y="5210714"/>
            <a:ext cx="1076013" cy="721911"/>
          </a:xfrm>
          <a:prstGeom prst="cloud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1" name="Cloud 70">
            <a:extLst>
              <a:ext uri="{FF2B5EF4-FFF2-40B4-BE49-F238E27FC236}">
                <a16:creationId xmlns:a16="http://schemas.microsoft.com/office/drawing/2014/main" id="{0B61CB61-4DF7-4907-B09E-C1F7F65DC164}"/>
              </a:ext>
            </a:extLst>
          </p:cNvPr>
          <p:cNvSpPr/>
          <p:nvPr/>
        </p:nvSpPr>
        <p:spPr>
          <a:xfrm>
            <a:off x="6576219" y="5918161"/>
            <a:ext cx="421773" cy="282973"/>
          </a:xfrm>
          <a:prstGeom prst="cloud">
            <a:avLst/>
          </a:prstGeom>
          <a:solidFill>
            <a:schemeClr val="bg1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258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68" grpId="0"/>
      <p:bldP spid="69" grpId="0"/>
      <p:bldP spid="70" grpId="0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35111-4276-46D1-BBFF-3AA0B560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Υποδομή 5</a:t>
            </a:r>
            <a:r>
              <a:rPr lang="en-US" dirty="0"/>
              <a:t>G: Virtualization </a:t>
            </a:r>
            <a:r>
              <a:rPr lang="el-GR" dirty="0"/>
              <a:t>ως βασικό συστατικό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26CE3-E9C4-4F0F-8CDC-AC82073860B1}"/>
              </a:ext>
            </a:extLst>
          </p:cNvPr>
          <p:cNvSpPr/>
          <p:nvPr/>
        </p:nvSpPr>
        <p:spPr>
          <a:xfrm>
            <a:off x="687629" y="6291072"/>
            <a:ext cx="11139830" cy="1097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CC181E-50EF-4F5A-B4A4-A211A3B745F0}"/>
              </a:ext>
            </a:extLst>
          </p:cNvPr>
          <p:cNvGrpSpPr/>
          <p:nvPr/>
        </p:nvGrpSpPr>
        <p:grpSpPr>
          <a:xfrm>
            <a:off x="9290303" y="3846011"/>
            <a:ext cx="2435963" cy="2445061"/>
            <a:chOff x="9290303" y="3846011"/>
            <a:chExt cx="2435963" cy="24450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1EC293-F348-4711-851A-A77E42A643D5}"/>
                </a:ext>
              </a:extLst>
            </p:cNvPr>
            <p:cNvSpPr/>
            <p:nvPr/>
          </p:nvSpPr>
          <p:spPr>
            <a:xfrm>
              <a:off x="9290303" y="3846011"/>
              <a:ext cx="2435963" cy="24450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220580-2FFC-44A1-B2CC-84AF109CCA9A}"/>
                </a:ext>
              </a:extLst>
            </p:cNvPr>
            <p:cNvGrpSpPr/>
            <p:nvPr/>
          </p:nvGrpSpPr>
          <p:grpSpPr>
            <a:xfrm>
              <a:off x="9478061" y="5244998"/>
              <a:ext cx="790041" cy="1046074"/>
              <a:chOff x="5537607" y="4645153"/>
              <a:chExt cx="790041" cy="104607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E8ACD0-BB84-4A71-AB4F-B7CCA295D58F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89B3C49-C721-4AE9-8F65-B5C90920626A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26B4FCF-19EA-4303-A28B-61AA0E1DE47B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CE22BA4-62D7-4CFA-BCB4-46EB33EB102F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2584693-1ABC-48EE-8C7F-01EF24AFDA0D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2F2A97-1896-4CA7-9A4B-F8A59F60B840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768E5F-6EC5-4144-B0E6-FEA3E230A20B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B3B3B0-7E36-44DC-A728-C4BE6EA6763F}"/>
                </a:ext>
              </a:extLst>
            </p:cNvPr>
            <p:cNvGrpSpPr/>
            <p:nvPr/>
          </p:nvGrpSpPr>
          <p:grpSpPr>
            <a:xfrm>
              <a:off x="9844700" y="4957650"/>
              <a:ext cx="1007059" cy="1333422"/>
              <a:chOff x="5537607" y="4645153"/>
              <a:chExt cx="790041" cy="104607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033DFF-EE1B-4918-929D-AF32B0C2C55C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62BD20A-BC5D-40E8-9372-142FE4D14B85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654934C-EC7F-47E8-9F5E-55EC9BDBAC17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422B2D-78F9-4AE2-9BE4-B4558BD00113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DE7F76-EF7E-4E8F-AD4E-AF5B8E122D0D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A68BF49-9439-4289-AB5D-E2FF4600843A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5E84470-2BC5-4B60-8299-6CC98F9532D7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1F282D-7A2F-4F74-B74F-9C8A5EB73CE2}"/>
                </a:ext>
              </a:extLst>
            </p:cNvPr>
            <p:cNvGrpSpPr/>
            <p:nvPr/>
          </p:nvGrpSpPr>
          <p:grpSpPr>
            <a:xfrm>
              <a:off x="10268102" y="4654159"/>
              <a:ext cx="1236269" cy="1636913"/>
              <a:chOff x="5537607" y="4645153"/>
              <a:chExt cx="790041" cy="104607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AC25B3-DB8F-4F7A-B9D9-429FAF467A7E}"/>
                  </a:ext>
                </a:extLst>
              </p:cNvPr>
              <p:cNvSpPr/>
              <p:nvPr/>
            </p:nvSpPr>
            <p:spPr>
              <a:xfrm>
                <a:off x="5537607" y="4645153"/>
                <a:ext cx="790041" cy="1046074"/>
              </a:xfrm>
              <a:prstGeom prst="rect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0FD9415-1D42-4712-AE74-D93020D6C72B}"/>
                  </a:ext>
                </a:extLst>
              </p:cNvPr>
              <p:cNvSpPr/>
              <p:nvPr/>
            </p:nvSpPr>
            <p:spPr>
              <a:xfrm>
                <a:off x="5588813" y="4700016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77021B-E5D1-45BA-98D3-6DC8FCBDD2B3}"/>
                  </a:ext>
                </a:extLst>
              </p:cNvPr>
              <p:cNvSpPr/>
              <p:nvPr/>
            </p:nvSpPr>
            <p:spPr>
              <a:xfrm>
                <a:off x="5588813" y="4864607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F823353-809A-4D34-9D40-78C2D8180B42}"/>
                  </a:ext>
                </a:extLst>
              </p:cNvPr>
              <p:cNvSpPr/>
              <p:nvPr/>
            </p:nvSpPr>
            <p:spPr>
              <a:xfrm>
                <a:off x="5588813" y="5029198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4D41DE7-D71A-45D4-8868-59DCBF4B496A}"/>
                  </a:ext>
                </a:extLst>
              </p:cNvPr>
              <p:cNvSpPr/>
              <p:nvPr/>
            </p:nvSpPr>
            <p:spPr>
              <a:xfrm>
                <a:off x="5588813" y="5186477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8E000FD-75D2-429C-AB97-F0CF439DC536}"/>
                  </a:ext>
                </a:extLst>
              </p:cNvPr>
              <p:cNvSpPr/>
              <p:nvPr/>
            </p:nvSpPr>
            <p:spPr>
              <a:xfrm>
                <a:off x="5588813" y="5351068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1C64ABC-A6AD-4AF6-A964-EEE8D38C5956}"/>
                  </a:ext>
                </a:extLst>
              </p:cNvPr>
              <p:cNvSpPr/>
              <p:nvPr/>
            </p:nvSpPr>
            <p:spPr>
              <a:xfrm>
                <a:off x="5588813" y="5515659"/>
                <a:ext cx="687629" cy="1097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353914-7A0A-45EA-94AD-5827E396F6DB}"/>
              </a:ext>
            </a:extLst>
          </p:cNvPr>
          <p:cNvGrpSpPr/>
          <p:nvPr/>
        </p:nvGrpSpPr>
        <p:grpSpPr>
          <a:xfrm>
            <a:off x="6538229" y="5583428"/>
            <a:ext cx="534444" cy="707644"/>
            <a:chOff x="5537607" y="4645153"/>
            <a:chExt cx="790041" cy="104607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4FFD6C0-EFE3-4DEE-8D9C-00FFCDB8F521}"/>
                </a:ext>
              </a:extLst>
            </p:cNvPr>
            <p:cNvSpPr/>
            <p:nvPr/>
          </p:nvSpPr>
          <p:spPr>
            <a:xfrm>
              <a:off x="5537607" y="4645153"/>
              <a:ext cx="790041" cy="1046074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F2B83A-FF7F-48FA-9366-1F2CFC5C7DDC}"/>
                </a:ext>
              </a:extLst>
            </p:cNvPr>
            <p:cNvSpPr/>
            <p:nvPr/>
          </p:nvSpPr>
          <p:spPr>
            <a:xfrm>
              <a:off x="5588813" y="4700016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C19CB9-A7ED-4917-8765-F78AC42BB60B}"/>
                </a:ext>
              </a:extLst>
            </p:cNvPr>
            <p:cNvSpPr/>
            <p:nvPr/>
          </p:nvSpPr>
          <p:spPr>
            <a:xfrm>
              <a:off x="5588813" y="4864607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30ADF9-16BA-4AFA-A0B9-AD48D18F9036}"/>
                </a:ext>
              </a:extLst>
            </p:cNvPr>
            <p:cNvSpPr/>
            <p:nvPr/>
          </p:nvSpPr>
          <p:spPr>
            <a:xfrm>
              <a:off x="5588813" y="5029198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3DACB4-EB07-4D74-8785-1F3F69E441F8}"/>
                </a:ext>
              </a:extLst>
            </p:cNvPr>
            <p:cNvSpPr/>
            <p:nvPr/>
          </p:nvSpPr>
          <p:spPr>
            <a:xfrm>
              <a:off x="5588813" y="5186477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71ADF8-3C5A-48CF-8385-3692AA38A5D7}"/>
                </a:ext>
              </a:extLst>
            </p:cNvPr>
            <p:cNvSpPr/>
            <p:nvPr/>
          </p:nvSpPr>
          <p:spPr>
            <a:xfrm>
              <a:off x="5588813" y="5351068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942D20-9638-4D09-9A6A-695BDD3EE857}"/>
                </a:ext>
              </a:extLst>
            </p:cNvPr>
            <p:cNvSpPr/>
            <p:nvPr/>
          </p:nvSpPr>
          <p:spPr>
            <a:xfrm>
              <a:off x="5588813" y="5515659"/>
              <a:ext cx="687629" cy="109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306462E-5E08-42A4-BEE1-B048554D5BC3}"/>
              </a:ext>
            </a:extLst>
          </p:cNvPr>
          <p:cNvCxnSpPr/>
          <p:nvPr/>
        </p:nvCxnSpPr>
        <p:spPr>
          <a:xfrm>
            <a:off x="7072673" y="6265665"/>
            <a:ext cx="221763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D68B349-DE53-4F7B-9CF0-1F1E5A4A72F4}"/>
              </a:ext>
            </a:extLst>
          </p:cNvPr>
          <p:cNvCxnSpPr>
            <a:cxnSpLocks/>
          </p:cNvCxnSpPr>
          <p:nvPr/>
        </p:nvCxnSpPr>
        <p:spPr>
          <a:xfrm>
            <a:off x="5469088" y="6272980"/>
            <a:ext cx="106914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42009D5-2DF7-45A2-8581-566C648836A1}"/>
              </a:ext>
            </a:extLst>
          </p:cNvPr>
          <p:cNvGrpSpPr/>
          <p:nvPr/>
        </p:nvGrpSpPr>
        <p:grpSpPr>
          <a:xfrm>
            <a:off x="4894079" y="4411948"/>
            <a:ext cx="594522" cy="1882782"/>
            <a:chOff x="4894079" y="4411948"/>
            <a:chExt cx="594522" cy="188278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E86615F-68B0-4D70-9706-E563B93445EE}"/>
                </a:ext>
              </a:extLst>
            </p:cNvPr>
            <p:cNvGrpSpPr/>
            <p:nvPr/>
          </p:nvGrpSpPr>
          <p:grpSpPr>
            <a:xfrm>
              <a:off x="4911566" y="4741402"/>
              <a:ext cx="557522" cy="1553328"/>
              <a:chOff x="3942176" y="4737745"/>
              <a:chExt cx="557522" cy="1553328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492295C-17D7-4A95-8B21-A6023AF253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523" y="4740009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D96F13-E911-41A9-91EE-1D742090E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12988" y="4737745"/>
                <a:ext cx="263347" cy="1551064"/>
              </a:xfrm>
              <a:prstGeom prst="line">
                <a:avLst/>
              </a:prstGeom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709A954-1867-4D64-81BD-F7DCBDA58B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2176" y="5841185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8AA0906-2D91-441C-95E2-114D4B8A3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6246" y="5608443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A0BA441-6ACF-4AD6-87D6-16F4C68E72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9667" y="5361995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7DD24FC-66F6-48E8-A961-24DBFB9D1B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33246" y="5838922"/>
                <a:ext cx="466452" cy="44762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7F8B47B-39C8-4292-B0AF-8F62E57B1E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93426" y="5591550"/>
                <a:ext cx="298415" cy="28637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8EFE673-6E14-4DD3-9850-834380A19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2217" y="5359732"/>
                <a:ext cx="228872" cy="219634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1823C6E-A017-4166-A84D-335062751360}"/>
                </a:ext>
              </a:extLst>
            </p:cNvPr>
            <p:cNvSpPr/>
            <p:nvPr/>
          </p:nvSpPr>
          <p:spPr>
            <a:xfrm>
              <a:off x="4992749" y="4479639"/>
              <a:ext cx="395021" cy="39502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72000" rtlCol="0" anchor="ctr"/>
            <a:lstStyle/>
            <a:p>
              <a:pPr algn="ctr"/>
              <a:r>
                <a:rPr lang="en-US" sz="1400" b="1" dirty="0"/>
                <a:t>5G</a:t>
              </a:r>
              <a:endParaRPr lang="el-GR" sz="1400" b="1" dirty="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836C0F3A-3208-41E6-B938-9D2057FE42ED}"/>
                </a:ext>
              </a:extLst>
            </p:cNvPr>
            <p:cNvSpPr/>
            <p:nvPr/>
          </p:nvSpPr>
          <p:spPr>
            <a:xfrm rot="21248717">
              <a:off x="4894079" y="4419842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F235805-F7AE-4D26-B496-E71B60FF63D0}"/>
                </a:ext>
              </a:extLst>
            </p:cNvPr>
            <p:cNvSpPr/>
            <p:nvPr/>
          </p:nvSpPr>
          <p:spPr>
            <a:xfrm rot="351283" flipH="1">
              <a:off x="5403775" y="4411948"/>
              <a:ext cx="84826" cy="6263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068E06-34D3-4AB1-8917-0462D8148B96}"/>
                </a:ext>
              </a:extLst>
            </p:cNvPr>
            <p:cNvSpPr txBox="1"/>
            <p:nvPr/>
          </p:nvSpPr>
          <p:spPr>
            <a:xfrm>
              <a:off x="4987319" y="4655602"/>
              <a:ext cx="4058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radio</a:t>
              </a:r>
              <a:endParaRPr lang="el-GR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EE60AF-FBF3-41F5-9094-DC3BC3A17704}"/>
              </a:ext>
            </a:extLst>
          </p:cNvPr>
          <p:cNvSpPr txBox="1"/>
          <p:nvPr/>
        </p:nvSpPr>
        <p:spPr>
          <a:xfrm>
            <a:off x="11990" y="2118041"/>
            <a:ext cx="5774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Network Function Virtualization / Resource Orchestration</a:t>
            </a:r>
          </a:p>
          <a:p>
            <a:r>
              <a:rPr lang="el-GR" dirty="0"/>
              <a:t>Βασίζεται στο </a:t>
            </a:r>
            <a:r>
              <a:rPr lang="en-US" dirty="0"/>
              <a:t>standard</a:t>
            </a:r>
          </a:p>
          <a:p>
            <a:r>
              <a:rPr lang="en-US" dirty="0"/>
              <a:t>ETSI NFV Management and Orchestration (MANO)</a:t>
            </a:r>
            <a:endParaRPr lang="el-GR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27CB4AF-6EDD-4F79-9BE2-869DA96EF00A}"/>
              </a:ext>
            </a:extLst>
          </p:cNvPr>
          <p:cNvSpPr txBox="1"/>
          <p:nvPr/>
        </p:nvSpPr>
        <p:spPr>
          <a:xfrm>
            <a:off x="52198" y="3953220"/>
            <a:ext cx="5268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Service Orchestration</a:t>
            </a:r>
          </a:p>
          <a:p>
            <a:r>
              <a:rPr lang="el-GR" dirty="0"/>
              <a:t>Βασίζεται κυρίως σε μοντέλα και </a:t>
            </a:r>
            <a:r>
              <a:rPr lang="en-US" dirty="0"/>
              <a:t>Open APIs </a:t>
            </a:r>
            <a:r>
              <a:rPr lang="el-GR" dirty="0"/>
              <a:t>από το </a:t>
            </a:r>
          </a:p>
          <a:p>
            <a:r>
              <a:rPr lang="en-GB" dirty="0"/>
              <a:t>Open Digital Framework</a:t>
            </a:r>
            <a:r>
              <a:rPr lang="el-GR" dirty="0"/>
              <a:t> του </a:t>
            </a:r>
            <a:r>
              <a:rPr lang="en-US" dirty="0"/>
              <a:t>TMForum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AE5B53-CC9A-4C7B-B53F-4292147D6B13}"/>
              </a:ext>
            </a:extLst>
          </p:cNvPr>
          <p:cNvGrpSpPr/>
          <p:nvPr/>
        </p:nvGrpSpPr>
        <p:grpSpPr>
          <a:xfrm>
            <a:off x="5693996" y="1547696"/>
            <a:ext cx="6032270" cy="4742507"/>
            <a:chOff x="5693996" y="1547696"/>
            <a:chExt cx="6032270" cy="4742507"/>
          </a:xfrm>
        </p:grpSpPr>
        <p:pic>
          <p:nvPicPr>
            <p:cNvPr id="39" name="Picture 3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DEAEF13-F650-416A-BFEA-FD44FF472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3743" y="1547696"/>
              <a:ext cx="6022523" cy="474250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10BB933-FBD6-4893-9E54-1E6B542B3970}"/>
                </a:ext>
              </a:extLst>
            </p:cNvPr>
            <p:cNvSpPr txBox="1"/>
            <p:nvPr/>
          </p:nvSpPr>
          <p:spPr>
            <a:xfrm>
              <a:off x="5693996" y="1560426"/>
              <a:ext cx="2548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/>
                <a:t>Αρχιτεκτονική </a:t>
              </a:r>
              <a:r>
                <a:rPr lang="en-US" b="1" dirty="0"/>
                <a:t>ETSI NFV</a:t>
              </a:r>
              <a:endParaRPr lang="el-GR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4E8B0CFE-5FA0-45A6-9A6B-59E89668DDC3}"/>
              </a:ext>
            </a:extLst>
          </p:cNvPr>
          <p:cNvSpPr/>
          <p:nvPr/>
        </p:nvSpPr>
        <p:spPr>
          <a:xfrm>
            <a:off x="9852320" y="2011681"/>
            <a:ext cx="1579544" cy="3826692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249EEA1-764E-492A-BBDC-740748B7C6C2}"/>
              </a:ext>
            </a:extLst>
          </p:cNvPr>
          <p:cNvSpPr/>
          <p:nvPr/>
        </p:nvSpPr>
        <p:spPr>
          <a:xfrm>
            <a:off x="5947597" y="2011681"/>
            <a:ext cx="3318170" cy="815333"/>
          </a:xfrm>
          <a:prstGeom prst="rect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600D09C-160A-4481-8DBC-A131A6F5D692}"/>
              </a:ext>
            </a:extLst>
          </p:cNvPr>
          <p:cNvSpPr/>
          <p:nvPr/>
        </p:nvSpPr>
        <p:spPr>
          <a:xfrm>
            <a:off x="5947596" y="4325834"/>
            <a:ext cx="3303893" cy="1667404"/>
          </a:xfrm>
          <a:prstGeom prst="rect">
            <a:avLst/>
          </a:prstGeom>
          <a:solidFill>
            <a:srgbClr val="FFC000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>
                <a:solidFill>
                  <a:schemeClr val="tx1"/>
                </a:solidFill>
              </a:rPr>
              <a:t>Υποδομή </a:t>
            </a:r>
            <a:r>
              <a:rPr lang="en-US" b="1" dirty="0">
                <a:solidFill>
                  <a:schemeClr val="tx1"/>
                </a:solidFill>
              </a:rPr>
              <a:t>Cloud</a:t>
            </a:r>
            <a:endParaRPr lang="el-GR" b="1" dirty="0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D4F60E6-52D1-4197-AE84-56E2958784C0}"/>
              </a:ext>
            </a:extLst>
          </p:cNvPr>
          <p:cNvSpPr txBox="1"/>
          <p:nvPr/>
        </p:nvSpPr>
        <p:spPr>
          <a:xfrm>
            <a:off x="11989" y="1359700"/>
            <a:ext cx="5641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Αρχιτεκτονική υποδομής: </a:t>
            </a:r>
            <a:r>
              <a:rPr lang="en-US" b="1" dirty="0"/>
              <a:t>ETSI NFV standard</a:t>
            </a:r>
            <a:endParaRPr lang="el-GR" b="1" dirty="0"/>
          </a:p>
          <a:p>
            <a:r>
              <a:rPr lang="en-US" dirty="0"/>
              <a:t>Cloud computing / Virtualization</a:t>
            </a:r>
            <a:r>
              <a:rPr lang="el-GR" dirty="0"/>
              <a:t>: Το βασικό συστατικό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38B07E-C02A-4DAF-8C9A-6C998B2F2506}"/>
              </a:ext>
            </a:extLst>
          </p:cNvPr>
          <p:cNvSpPr txBox="1"/>
          <p:nvPr/>
        </p:nvSpPr>
        <p:spPr>
          <a:xfrm>
            <a:off x="52198" y="3160170"/>
            <a:ext cx="564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Service/Network Functions</a:t>
            </a:r>
            <a:endParaRPr lang="el-GR" b="1" dirty="0"/>
          </a:p>
          <a:p>
            <a:r>
              <a:rPr lang="en-US" dirty="0"/>
              <a:t>ETSI standard descriptors, Virtual Machines/Containers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41F1C0-B21A-466D-99F2-9CE5FED02AC1}"/>
              </a:ext>
            </a:extLst>
          </p:cNvPr>
          <p:cNvSpPr/>
          <p:nvPr/>
        </p:nvSpPr>
        <p:spPr>
          <a:xfrm>
            <a:off x="6310688" y="3511349"/>
            <a:ext cx="695756" cy="732772"/>
          </a:xfrm>
          <a:prstGeom prst="rect">
            <a:avLst/>
          </a:prstGeom>
          <a:solidFill>
            <a:srgbClr val="53548A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D1546AC-791A-4E34-91A4-5A59E2B74CEC}"/>
              </a:ext>
            </a:extLst>
          </p:cNvPr>
          <p:cNvSpPr/>
          <p:nvPr/>
        </p:nvSpPr>
        <p:spPr>
          <a:xfrm>
            <a:off x="7286142" y="3492208"/>
            <a:ext cx="695756" cy="732772"/>
          </a:xfrm>
          <a:prstGeom prst="rect">
            <a:avLst/>
          </a:prstGeom>
          <a:solidFill>
            <a:srgbClr val="53548A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65F3454-831F-4982-9759-BDDF7F817FC9}"/>
              </a:ext>
            </a:extLst>
          </p:cNvPr>
          <p:cNvSpPr/>
          <p:nvPr/>
        </p:nvSpPr>
        <p:spPr>
          <a:xfrm>
            <a:off x="8181488" y="3525337"/>
            <a:ext cx="695756" cy="732772"/>
          </a:xfrm>
          <a:prstGeom prst="rect">
            <a:avLst/>
          </a:prstGeom>
          <a:solidFill>
            <a:srgbClr val="53548A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6330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256 0.225 L 0.00065 -0.00232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02" y="-1136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1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0.1819 0.22731 " pathEditMode="relative" rAng="0" ptsTypes="AA">
                                      <p:cBhvr>
                                        <p:cTn id="87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89" y="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0" grpId="0"/>
      <p:bldP spid="70" grpId="1"/>
      <p:bldP spid="42" grpId="0" animBg="1"/>
      <p:bldP spid="42" grpId="1" animBg="1"/>
      <p:bldP spid="72" grpId="0" animBg="1"/>
      <p:bldP spid="72" grpId="1" animBg="1"/>
      <p:bldP spid="73" grpId="0" animBg="1"/>
      <p:bldP spid="73" grpId="1" animBg="1"/>
      <p:bldP spid="65" grpId="0"/>
      <p:bldP spid="65" grpId="1"/>
      <p:bldP spid="66" grpId="0"/>
      <p:bldP spid="66" grpId="1"/>
      <p:bldP spid="5" grpId="0" animBg="1"/>
      <p:bldP spid="5" grpId="1" animBg="1"/>
      <p:bldP spid="67" grpId="0" animBg="1"/>
      <p:bldP spid="67" grpId="1" animBg="1"/>
      <p:bldP spid="68" grpId="0" animBg="1"/>
      <p:bldP spid="68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Custom 1">
      <a:majorFont>
        <a:latin typeface="Arial Nova Light"/>
        <a:ea typeface=""/>
        <a:cs typeface=""/>
      </a:majorFont>
      <a:minorFont>
        <a:latin typeface="Arial Nova Light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B7B31CED-0977-4C10-89AE-E438E70491D9}" vid="{64CC1E14-A836-4D76-8FC3-65C6C1516C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3603</TotalTime>
  <Words>1456</Words>
  <Application>Microsoft Office PowerPoint</Application>
  <PresentationFormat>Widescreen</PresentationFormat>
  <Paragraphs>280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Arial Nova Light</vt:lpstr>
      <vt:lpstr>Calibri</vt:lpstr>
      <vt:lpstr>Georgia</vt:lpstr>
      <vt:lpstr>Wingdings 2</vt:lpstr>
      <vt:lpstr>Theme1</vt:lpstr>
      <vt:lpstr>Το Διαδίκτυο των Πραγμάτων στα Δίκτυα Νέας Γενιάς: Θεωρία &amp; Πράξη</vt:lpstr>
      <vt:lpstr>Το Διαδίκτυο των Πραγμάτων: Σήμερα &amp; η επόμενη Γενιά</vt:lpstr>
      <vt:lpstr>Yπερ-διασυνδεδεμένο ΔτΠ</vt:lpstr>
      <vt:lpstr>Νέες εφαρμογές: Βιομηχανικό-ΔτΠ (IIoT), Tactile Internet</vt:lpstr>
      <vt:lpstr>Η «πυραμίδα» των δικτύων 5ης γενιάς (5G)</vt:lpstr>
      <vt:lpstr>Απαιτήσεις του ΔτΠ και δίκτυα 5ης γενιάς</vt:lpstr>
      <vt:lpstr>Χαρακτηριστικά του 5G που θα αξιοποιηθούν από το ΔτΠ</vt:lpstr>
      <vt:lpstr>Υποδομή 5G: Βασισμένη σε τεχνολογίες Cloud</vt:lpstr>
      <vt:lpstr>Υποδομή 5G: Virtualization ως βασικό συστατικό</vt:lpstr>
      <vt:lpstr>Υποδομή 5G: Αρχιτεκτονική στο Edge</vt:lpstr>
      <vt:lpstr>Υποδομή 5G: 5G Core</vt:lpstr>
      <vt:lpstr>Υποδομή 5G: Κεντρικές λειτουργίες</vt:lpstr>
      <vt:lpstr>Υποδομή 5G: Slicing</vt:lpstr>
      <vt:lpstr>Υποδομή 5G: Auto-Scaling</vt:lpstr>
      <vt:lpstr>Υποδομή 5G: Contextual awareness</vt:lpstr>
      <vt:lpstr>Δίκτυα νέας γενιάς και έρευνα</vt:lpstr>
      <vt:lpstr>Δίκτυα νέας γενιάς και έρευνα</vt:lpstr>
      <vt:lpstr>5G Autonomous Edge – Ιδιωτικό δίκτυο</vt:lpstr>
      <vt:lpstr>Δίκτυα νέας γενιάς και συνύπαρξη πρωτοκόλλων του ΔτΠ</vt:lpstr>
      <vt:lpstr>Δίκτυα νέας γενιάς και συνύπαρξη πρωτοκόλλων του ΔτΠ</vt:lpstr>
      <vt:lpstr>Δίκτυα νέας γενιάς και συνύπαρξη πρωτοκόλλων του ΔτΠ</vt:lpstr>
      <vt:lpstr>Cyber-physical εφαρμογές και δίκτυα νέας γενιάς</vt:lpstr>
      <vt:lpstr>Έρευνα: 5G και Cyber-physical εφαρμογές</vt:lpstr>
      <vt:lpstr>Το Διαδίκτυο των Πραγμάτων στα Δίκτυα Νέας Γενιάς</vt:lpstr>
      <vt:lpstr>Το Διαδίκτυο των Πραγμάτων στα Δίκτυα Νέας Γενιάς</vt:lpstr>
      <vt:lpstr>Το Διαδίκτυο των Πραγμάτων στα Δίκτυα Νέας Γενιάς: Θεωρία &amp; Πράξη</vt:lpstr>
      <vt:lpstr>PowerPoint Presentation</vt:lpstr>
      <vt:lpstr>PowerPoint Presentation</vt:lpstr>
      <vt:lpstr>Slicing: Κατάτμηση του δικτύου και υπολογιστικών πόρων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Υποδομή 5G: Slicing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Ανοικτές αρχιτεκτονικές στο Διαδίκτυο των Πραγμάτων, από το νέφος μέχρι τα άκρα του δικτύου</dc:title>
  <dc:creator>Christos Tranoris</dc:creator>
  <cp:lastModifiedBy>Christos Tranoris</cp:lastModifiedBy>
  <cp:revision>242</cp:revision>
  <dcterms:created xsi:type="dcterms:W3CDTF">2019-11-26T21:06:04Z</dcterms:created>
  <dcterms:modified xsi:type="dcterms:W3CDTF">2019-12-04T08:29:03Z</dcterms:modified>
</cp:coreProperties>
</file>